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27172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4" cy="822960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>
            <a:spLocks noGrp="1"/>
          </p:cNvSpPr>
          <p:nvPr>
            <p:ph type="title"/>
          </p:nvPr>
        </p:nvSpPr>
        <p:spPr>
          <a:xfrm rot="5400000">
            <a:off x="4732337" y="2171702"/>
            <a:ext cx="5851526" cy="20574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3"/>
            <a:ext cx="5851526" cy="601980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16179" indent="-375158" algn="ctr"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16179" indent="105473" algn="ctr"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16179" indent="586169" algn="ctr"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16179" indent="1066800" algn="ctr"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16179" indent="1524000" algn="ctr">
              <a:spcBef>
                <a:spcPts val="500"/>
              </a:spcBef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sz="3600" b="1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 indent="-392747">
              <a:spcBef>
                <a:spcPts val="500"/>
              </a:spcBef>
              <a:buSzPts val="2500"/>
              <a:defRPr sz="2500"/>
            </a:lvl1pPr>
            <a:lvl2pPr marL="964752" indent="-419604">
              <a:spcBef>
                <a:spcPts val="500"/>
              </a:spcBef>
              <a:buSzPts val="2500"/>
              <a:defRPr sz="2500"/>
            </a:lvl2pPr>
            <a:lvl3pPr marL="1506085" indent="-480305">
              <a:spcBef>
                <a:spcPts val="500"/>
              </a:spcBef>
              <a:buSzPts val="2500"/>
              <a:defRPr sz="2500"/>
            </a:lvl3pPr>
            <a:lvl4pPr marL="2016751" indent="-522087">
              <a:spcBef>
                <a:spcPts val="500"/>
              </a:spcBef>
              <a:buSzPts val="2500"/>
              <a:defRPr sz="2500"/>
            </a:lvl4pPr>
            <a:lvl5pPr marL="2473951" indent="-522087">
              <a:spcBef>
                <a:spcPts val="500"/>
              </a:spcBef>
              <a:buSzPts val="2500"/>
              <a:defRPr sz="2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Google Shape;36;p5"/>
          <p:cNvSpPr txBox="1">
            <a:spLocks noGrp="1"/>
          </p:cNvSpPr>
          <p:nvPr>
            <p:ph type="body" sz="half" idx="13"/>
          </p:nvPr>
        </p:nvSpPr>
        <p:spPr>
          <a:xfrm>
            <a:off x="4648200" y="1600202"/>
            <a:ext cx="4038600" cy="4525964"/>
          </a:xfrm>
          <a:prstGeom prst="rect">
            <a:avLst/>
          </a:prstGeom>
        </p:spPr>
        <p:txBody>
          <a:bodyPr/>
          <a:lstStyle/>
          <a:p>
            <a:pPr indent="-392747">
              <a:spcBef>
                <a:spcPts val="500"/>
              </a:spcBef>
              <a:buSzPts val="2500"/>
              <a:defRPr sz="2500"/>
            </a:pPr>
            <a:endParaRPr/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200" b="1"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200" b="1"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200" b="1"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200" b="1"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2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Google Shape;43;p6"/>
          <p:cNvSpPr txBox="1">
            <a:spLocks noGrp="1"/>
          </p:cNvSpPr>
          <p:nvPr>
            <p:ph type="body" sz="half" idx="13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 indent="-369252">
              <a:spcBef>
                <a:spcPts val="400"/>
              </a:spcBef>
              <a:buSzPts val="2200"/>
              <a:defRPr sz="2200"/>
            </a:pPr>
            <a:endParaRPr/>
          </a:p>
        </p:txBody>
      </p:sp>
      <p:sp>
        <p:nvSpPr>
          <p:cNvPr id="51" name="Google Shape;44;p6"/>
          <p:cNvSpPr txBox="1">
            <a:spLocks noGrp="1"/>
          </p:cNvSpPr>
          <p:nvPr>
            <p:ph type="body" sz="quarter" idx="14"/>
          </p:nvPr>
        </p:nvSpPr>
        <p:spPr>
          <a:xfrm>
            <a:off x="4645026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200" b="1"/>
            </a:pPr>
            <a:endParaRPr/>
          </a:p>
        </p:txBody>
      </p:sp>
      <p:sp>
        <p:nvSpPr>
          <p:cNvPr id="52" name="Google Shape;45;p6"/>
          <p:cNvSpPr txBox="1">
            <a:spLocks noGrp="1"/>
          </p:cNvSpPr>
          <p:nvPr>
            <p:ph type="body" sz="half" idx="15"/>
          </p:nvPr>
        </p:nvSpPr>
        <p:spPr>
          <a:xfrm>
            <a:off x="4645026" y="2174875"/>
            <a:ext cx="4041776" cy="3951288"/>
          </a:xfrm>
          <a:prstGeom prst="rect">
            <a:avLst/>
          </a:prstGeom>
        </p:spPr>
        <p:txBody>
          <a:bodyPr/>
          <a:lstStyle/>
          <a:p>
            <a:pPr indent="-369252">
              <a:spcBef>
                <a:spcPts val="400"/>
              </a:spcBef>
              <a:buSzPts val="2200"/>
              <a:defRPr sz="2200"/>
            </a:pPr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 indent="-416179">
              <a:spcBef>
                <a:spcPts val="500"/>
              </a:spcBef>
            </a:lvl1pPr>
            <a:lvl2pPr marL="977239" indent="-455586">
              <a:spcBef>
                <a:spcPts val="500"/>
              </a:spcBef>
            </a:lvl2pPr>
            <a:lvl3pPr marL="1489089" indent="-486741">
              <a:spcBef>
                <a:spcPts val="500"/>
              </a:spcBef>
            </a:lvl3pPr>
            <a:lvl4pPr marL="2040134" indent="-557154">
              <a:spcBef>
                <a:spcPts val="500"/>
              </a:spcBef>
            </a:lvl4pPr>
            <a:lvl5pPr marL="2497334" indent="-557154">
              <a:spcBef>
                <a:spcPts val="50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Google Shape;61;p9"/>
          <p:cNvSpPr txBox="1">
            <a:spLocks noGrp="1"/>
          </p:cNvSpPr>
          <p:nvPr>
            <p:ph type="body" sz="half" idx="13"/>
          </p:nvPr>
        </p:nvSpPr>
        <p:spPr>
          <a:xfrm>
            <a:off x="457199" y="1435102"/>
            <a:ext cx="3008315" cy="4691064"/>
          </a:xfrm>
          <a:prstGeom prst="rect">
            <a:avLst/>
          </a:prstGeom>
        </p:spPr>
        <p:txBody>
          <a:bodyPr/>
          <a:lstStyle/>
          <a:p>
            <a:pPr marL="228600" indent="0">
              <a:spcBef>
                <a:spcPts val="200"/>
              </a:spcBef>
              <a:buClrTx/>
              <a:buSzTx/>
              <a:buFontTx/>
              <a:buNone/>
              <a:defRPr sz="1200"/>
            </a:pPr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t>Текст заголовка</a:t>
            </a:r>
          </a:p>
        </p:txBody>
      </p:sp>
      <p:sp>
        <p:nvSpPr>
          <p:cNvPr id="86" name="Google Shape;67;p10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200"/>
              </a:spcBef>
              <a:buClrTx/>
              <a:buSzTx/>
              <a:buFontTx/>
              <a:buNone/>
              <a:defRPr sz="1200"/>
            </a:lvl1pPr>
            <a:lvl2pPr marL="228600" indent="457200">
              <a:spcBef>
                <a:spcPts val="200"/>
              </a:spcBef>
              <a:buClrTx/>
              <a:buSzTx/>
              <a:buFontTx/>
              <a:buNone/>
              <a:defRPr sz="1200"/>
            </a:lvl2pPr>
            <a:lvl3pPr marL="228600" indent="914400">
              <a:spcBef>
                <a:spcPts val="200"/>
              </a:spcBef>
              <a:buClrTx/>
              <a:buSzTx/>
              <a:buFontTx/>
              <a:buNone/>
              <a:defRPr sz="1200"/>
            </a:lvl3pPr>
            <a:lvl4pPr marL="228600" indent="1371600">
              <a:spcBef>
                <a:spcPts val="200"/>
              </a:spcBef>
              <a:buClrTx/>
              <a:buSzTx/>
              <a:buFontTx/>
              <a:buNone/>
              <a:defRPr sz="1200"/>
            </a:lvl4pPr>
            <a:lvl5pPr marL="228600" indent="1828800">
              <a:spcBef>
                <a:spcPts val="200"/>
              </a:spcBef>
              <a:buClrTx/>
              <a:buSzTx/>
              <a:buFontTx/>
              <a:buNone/>
              <a:defRPr sz="1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36178" y="6417014"/>
            <a:ext cx="250623" cy="2438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69263" marR="0" indent="-397763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–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480704" marR="0" indent="-452004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38350" marR="0" indent="-5524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–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5550" marR="0" indent="-5524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»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52750" marR="0" indent="-5524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09950" marR="0" indent="-5524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67150" marR="0" indent="-5524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24350" marR="0" indent="-5524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000000"/>
        </a:buClr>
        <a:buSzPts val="29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partners@avicar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vicar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3043" r="23043"/>
          <a:stretch>
            <a:fillRect/>
          </a:stretch>
        </p:blipFill>
        <p:spPr>
          <a:xfrm>
            <a:off x="-158991" y="-32396"/>
            <a:ext cx="9461983" cy="6922793"/>
          </a:xfrm>
          <a:prstGeom prst="rect">
            <a:avLst/>
          </a:prstGeom>
          <a:solidFill>
            <a:srgbClr val="0064E0"/>
          </a:solidFill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603"/>
            <a:ext cx="9144000" cy="4318397"/>
          </a:xfrm>
          <a:prstGeom prst="rect">
            <a:avLst/>
          </a:prstGeom>
        </p:spPr>
      </p:pic>
      <p:sp>
        <p:nvSpPr>
          <p:cNvPr id="117" name="Google Shape;91;p13"/>
          <p:cNvSpPr txBox="1"/>
          <p:nvPr/>
        </p:nvSpPr>
        <p:spPr>
          <a:xfrm>
            <a:off x="4564187" y="483213"/>
            <a:ext cx="4096465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>
                <a:solidFill>
                  <a:srgbClr val="FAC81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Скидки и выгодные предложения на покупку нового автомобиля</a:t>
            </a:r>
          </a:p>
        </p:txBody>
      </p:sp>
      <p:pic>
        <p:nvPicPr>
          <p:cNvPr id="118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629" y="485234"/>
            <a:ext cx="2671236" cy="63600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90;p13"/>
          <p:cNvSpPr txBox="1"/>
          <p:nvPr/>
        </p:nvSpPr>
        <p:spPr>
          <a:xfrm>
            <a:off x="453630" y="1482437"/>
            <a:ext cx="7969934" cy="1274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lnSpc>
                <a:spcPct val="80000"/>
              </a:lnSpc>
              <a:defRPr sz="4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 err="1"/>
              <a:t>Презентация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инвесторов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05335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23043" r="23043"/>
          <a:stretch>
            <a:fillRect/>
          </a:stretch>
        </p:blipFill>
        <p:spPr>
          <a:xfrm>
            <a:off x="-158991" y="-32396"/>
            <a:ext cx="9461983" cy="6922793"/>
          </a:xfrm>
          <a:prstGeom prst="rect">
            <a:avLst/>
          </a:prstGeom>
          <a:solidFill>
            <a:srgbClr val="0064E0"/>
          </a:solidFill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603"/>
            <a:ext cx="9144000" cy="4318397"/>
          </a:xfrm>
          <a:prstGeom prst="rect">
            <a:avLst/>
          </a:prstGeom>
        </p:spPr>
      </p:pic>
      <p:sp>
        <p:nvSpPr>
          <p:cNvPr id="116" name="Google Shape;90;p13"/>
          <p:cNvSpPr txBox="1"/>
          <p:nvPr/>
        </p:nvSpPr>
        <p:spPr>
          <a:xfrm>
            <a:off x="892950" y="2013777"/>
            <a:ext cx="7358100" cy="683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lnSpc>
                <a:spcPct val="80000"/>
              </a:lnSpc>
              <a:defRPr sz="4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Содержательная часть</a:t>
            </a:r>
            <a:endParaRPr dirty="0"/>
          </a:p>
        </p:txBody>
      </p:sp>
      <p:sp>
        <p:nvSpPr>
          <p:cNvPr id="117" name="Google Shape;91;p13"/>
          <p:cNvSpPr txBox="1"/>
          <p:nvPr/>
        </p:nvSpPr>
        <p:spPr>
          <a:xfrm>
            <a:off x="4564187" y="483213"/>
            <a:ext cx="4096465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>
                <a:solidFill>
                  <a:srgbClr val="FAC81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Скидки и выгодные предложения на покупку нового автомобиля</a:t>
            </a:r>
          </a:p>
        </p:txBody>
      </p:sp>
      <p:pic>
        <p:nvPicPr>
          <p:cNvPr id="118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629" y="485234"/>
            <a:ext cx="2671236" cy="6360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67194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200;p24"/>
          <p:cNvSpPr txBox="1"/>
          <p:nvPr/>
        </p:nvSpPr>
        <p:spPr>
          <a:xfrm>
            <a:off x="338337" y="5088240"/>
            <a:ext cx="8480027" cy="172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54000" indent="-254000" algn="just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800" dirty="0" err="1">
                <a:solidFill>
                  <a:srgbClr val="0070C0"/>
                </a:solidFill>
              </a:rPr>
              <a:t>Сумма</a:t>
            </a:r>
            <a:r>
              <a:rPr sz="1800" dirty="0">
                <a:solidFill>
                  <a:srgbClr val="0070C0"/>
                </a:solidFill>
              </a:rPr>
              <a:t> </a:t>
            </a:r>
            <a:r>
              <a:rPr sz="1800" dirty="0" err="1">
                <a:solidFill>
                  <a:srgbClr val="0070C0"/>
                </a:solidFill>
              </a:rPr>
              <a:t>инвестиций</a:t>
            </a:r>
            <a:r>
              <a:rPr sz="1800" dirty="0">
                <a:solidFill>
                  <a:srgbClr val="0070C0"/>
                </a:solidFill>
              </a:rPr>
              <a:t> </a:t>
            </a:r>
            <a:r>
              <a:rPr sz="1800" dirty="0" err="1">
                <a:solidFill>
                  <a:srgbClr val="0070C0"/>
                </a:solidFill>
              </a:rPr>
              <a:t>на</a:t>
            </a:r>
            <a:r>
              <a:rPr sz="1800" dirty="0">
                <a:solidFill>
                  <a:srgbClr val="0070C0"/>
                </a:solidFill>
              </a:rPr>
              <a:t> 2019-2022 </a:t>
            </a:r>
            <a:r>
              <a:rPr sz="1800" dirty="0" err="1">
                <a:solidFill>
                  <a:srgbClr val="0070C0"/>
                </a:solidFill>
              </a:rPr>
              <a:t>год</a:t>
            </a:r>
            <a:r>
              <a:rPr sz="1800" dirty="0">
                <a:solidFill>
                  <a:srgbClr val="0070C0"/>
                </a:solidFill>
              </a:rPr>
              <a:t> </a:t>
            </a:r>
          </a:p>
          <a:p>
            <a:pPr marL="254000" indent="-254000" algn="just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800" dirty="0">
                <a:solidFill>
                  <a:srgbClr val="0070C0"/>
                </a:solidFill>
              </a:rPr>
              <a:t>3 </a:t>
            </a:r>
            <a:r>
              <a:rPr sz="1800" dirty="0" err="1">
                <a:solidFill>
                  <a:srgbClr val="0070C0"/>
                </a:solidFill>
              </a:rPr>
              <a:t>года</a:t>
            </a:r>
            <a:endParaRPr sz="1800" dirty="0">
              <a:solidFill>
                <a:srgbClr val="0070C0"/>
              </a:solidFill>
            </a:endParaRPr>
          </a:p>
          <a:p>
            <a:pPr marL="254000" indent="-254000" algn="just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800" dirty="0">
                <a:solidFill>
                  <a:srgbClr val="0070C0"/>
                </a:solidFill>
              </a:rPr>
              <a:t>20 </a:t>
            </a:r>
            <a:r>
              <a:rPr sz="1800" dirty="0" err="1">
                <a:solidFill>
                  <a:srgbClr val="0070C0"/>
                </a:solidFill>
              </a:rPr>
              <a:t>млн</a:t>
            </a:r>
            <a:r>
              <a:rPr sz="1800" dirty="0">
                <a:solidFill>
                  <a:srgbClr val="0070C0"/>
                </a:solidFill>
              </a:rPr>
              <a:t> </a:t>
            </a:r>
            <a:r>
              <a:rPr sz="1800" dirty="0" err="1">
                <a:solidFill>
                  <a:srgbClr val="0070C0"/>
                </a:solidFill>
              </a:rPr>
              <a:t>руб</a:t>
            </a:r>
            <a:r>
              <a:rPr sz="1800" dirty="0">
                <a:solidFill>
                  <a:srgbClr val="0070C0"/>
                </a:solidFill>
              </a:rPr>
              <a:t> </a:t>
            </a:r>
          </a:p>
          <a:p>
            <a:pPr marL="254000" indent="-254000" algn="just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sz="1800" dirty="0" smtClean="0">
                <a:solidFill>
                  <a:srgbClr val="0070C0"/>
                </a:solidFill>
              </a:rPr>
              <a:t>30</a:t>
            </a:r>
            <a:r>
              <a:rPr sz="1800" dirty="0" smtClean="0">
                <a:solidFill>
                  <a:srgbClr val="0070C0"/>
                </a:solidFill>
              </a:rPr>
              <a:t> </a:t>
            </a:r>
            <a:r>
              <a:rPr sz="1800" dirty="0">
                <a:solidFill>
                  <a:srgbClr val="0070C0"/>
                </a:solidFill>
              </a:rPr>
              <a:t>% </a:t>
            </a:r>
            <a:r>
              <a:rPr sz="1800" dirty="0" err="1">
                <a:solidFill>
                  <a:srgbClr val="0070C0"/>
                </a:solidFill>
              </a:rPr>
              <a:t>Доли</a:t>
            </a:r>
            <a:r>
              <a:rPr sz="1800" dirty="0">
                <a:solidFill>
                  <a:srgbClr val="0070C0"/>
                </a:solidFill>
              </a:rPr>
              <a:t> </a:t>
            </a:r>
            <a:r>
              <a:rPr sz="1800" dirty="0" err="1">
                <a:solidFill>
                  <a:srgbClr val="0070C0"/>
                </a:solidFill>
              </a:rPr>
              <a:t>Компании</a:t>
            </a:r>
            <a:endParaRPr sz="1800" dirty="0">
              <a:solidFill>
                <a:srgbClr val="0070C0"/>
              </a:solidFill>
            </a:endParaRPr>
          </a:p>
          <a:p>
            <a:pPr marL="254000" indent="-254000" algn="just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800" dirty="0" err="1">
                <a:solidFill>
                  <a:srgbClr val="0070C0"/>
                </a:solidFill>
              </a:rPr>
              <a:t>Право</a:t>
            </a:r>
            <a:r>
              <a:rPr sz="1800" dirty="0">
                <a:solidFill>
                  <a:srgbClr val="0070C0"/>
                </a:solidFill>
              </a:rPr>
              <a:t> </a:t>
            </a:r>
            <a:r>
              <a:rPr sz="1800" dirty="0" err="1">
                <a:solidFill>
                  <a:srgbClr val="0070C0"/>
                </a:solidFill>
              </a:rPr>
              <a:t>выкупа</a:t>
            </a:r>
            <a:r>
              <a:rPr sz="1800" dirty="0">
                <a:solidFill>
                  <a:srgbClr val="0070C0"/>
                </a:solidFill>
              </a:rPr>
              <a:t> </a:t>
            </a:r>
            <a:r>
              <a:rPr sz="1800" dirty="0" err="1">
                <a:solidFill>
                  <a:srgbClr val="0070C0"/>
                </a:solidFill>
              </a:rPr>
              <a:t>доли</a:t>
            </a:r>
            <a:r>
              <a:rPr sz="1800" dirty="0">
                <a:solidFill>
                  <a:srgbClr val="0070C0"/>
                </a:solidFill>
              </a:rPr>
              <a:t> и </a:t>
            </a:r>
            <a:r>
              <a:rPr sz="1800" dirty="0" err="1">
                <a:solidFill>
                  <a:srgbClr val="0070C0"/>
                </a:solidFill>
              </a:rPr>
              <a:t>продажи</a:t>
            </a:r>
            <a:endParaRPr sz="1800" dirty="0">
              <a:solidFill>
                <a:srgbClr val="0070C0"/>
              </a:solidFill>
            </a:endParaRPr>
          </a:p>
        </p:txBody>
      </p:sp>
      <p:graphicFrame>
        <p:nvGraphicFramePr>
          <p:cNvPr id="171" name="Google Shape;201;p24"/>
          <p:cNvGraphicFramePr/>
          <p:nvPr/>
        </p:nvGraphicFramePr>
        <p:xfrm>
          <a:off x="338337" y="1272279"/>
          <a:ext cx="8467325" cy="25420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Месяц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  <a:miter lim="400000"/>
                    </a:lnR>
                    <a:lnT w="6350">
                      <a:solidFill>
                        <a:srgbClr val="535353"/>
                      </a:solidFill>
                      <a:miter lim="400000"/>
                    </a:lnT>
                    <a:lnB w="6350">
                      <a:solidFill>
                        <a:srgbClr val="53535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янв.-19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февр.-
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марта-19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апр.-19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мая-19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июня-
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июля-
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авг.-19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сент.-
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окт.-19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нояб.-
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дек.-19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2019 год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Комиссия со сделки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  <a:miter lim="400000"/>
                    </a:lnR>
                    <a:lnT w="6350">
                      <a:solidFill>
                        <a:srgbClr val="535353"/>
                      </a:solidFill>
                      <a:miter lim="400000"/>
                    </a:lnT>
                    <a:lnB w="6350">
                      <a:solidFill>
                        <a:srgbClr val="53535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3 000 000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3 600 000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4 320 000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5 184 000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5 184 000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5 184 000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5 184 000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6 220 800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7 464 960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8 957 952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10 749 542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67 549 254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Личный кабинет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  <a:miter lim="400000"/>
                    </a:lnR>
                    <a:lnT w="6350">
                      <a:solidFill>
                        <a:srgbClr val="535353"/>
                      </a:solidFill>
                      <a:miter lim="400000"/>
                    </a:lnT>
                    <a:lnB w="6350">
                      <a:solidFill>
                        <a:srgbClr val="53535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250 000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390 000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507 000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507 000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583 050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699 660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804 609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925 300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1 064 095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6 030 715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Итого выручка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  <a:miter lim="400000"/>
                    </a:lnR>
                    <a:lnT w="6350">
                      <a:solidFill>
                        <a:srgbClr val="535353"/>
                      </a:solidFill>
                      <a:miter lim="400000"/>
                    </a:lnT>
                    <a:lnB w="6350">
                      <a:solidFill>
                        <a:srgbClr val="53535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3 000 000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3 850 000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4 620 000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5 574 000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5 691 000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5 691 000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5 767 050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6 920 460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8 269 569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9 883 252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11 813 638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73 579 969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Расходы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  <a:miter lim="400000"/>
                    </a:lnR>
                    <a:lnT w="6350">
                      <a:solidFill>
                        <a:srgbClr val="535353"/>
                      </a:solidFill>
                      <a:miter lim="400000"/>
                    </a:lnT>
                    <a:lnB w="6350">
                      <a:solidFill>
                        <a:srgbClr val="535353"/>
                      </a:solidFill>
                      <a:miter lim="400000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  <a:miter lim="400000"/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1 500 000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18 000 000,00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Чистая прибыль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  <a:miter lim="400000"/>
                    </a:lnT>
                    <a:lnB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850 000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1 275 000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1 997 500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2 652 000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3 462 900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3 562 350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3 562 350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3 626 993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4 607 391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5 754 134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7 125 764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8 766 592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47 242 974</a:t>
                      </a:r>
                    </a:p>
                  </a:txBody>
                  <a:tcPr marL="19050" marR="19050" marT="19050" marB="19050" anchor="ctr" horzOverflow="overflow">
                    <a:lnL w="6350">
                      <a:solidFill>
                        <a:srgbClr val="535353"/>
                      </a:solidFill>
                    </a:lnL>
                    <a:lnR w="6350">
                      <a:solidFill>
                        <a:srgbClr val="535353"/>
                      </a:solidFill>
                    </a:lnR>
                    <a:lnT w="6350">
                      <a:solidFill>
                        <a:srgbClr val="535353"/>
                      </a:solidFill>
                    </a:lnT>
                    <a:lnB w="6350">
                      <a:solidFill>
                        <a:srgbClr val="535353"/>
                      </a:solidFill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2" name="Google Shape;102;p14"/>
          <p:cNvSpPr txBox="1"/>
          <p:nvPr/>
        </p:nvSpPr>
        <p:spPr>
          <a:xfrm>
            <a:off x="2380293" y="324299"/>
            <a:ext cx="6599734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Привлечение инвестиций - 20 млн руб </a:t>
            </a:r>
          </a:p>
        </p:txBody>
      </p:sp>
      <p:pic>
        <p:nvPicPr>
          <p:cNvPr id="173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3527" y="3943927"/>
            <a:ext cx="8482135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*</a:t>
            </a:r>
            <a:r>
              <a:rPr kumimoji="0" lang="en-US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- 250 </a:t>
            </a:r>
            <a:r>
              <a:rPr kumimoji="0" lang="ru-RU" sz="16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сделок в месяц, при средней комиссии со сделки 10 000 </a:t>
            </a:r>
            <a:r>
              <a:rPr kumimoji="0" lang="ru-RU" sz="1600" b="0" i="1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руб</a:t>
            </a:r>
            <a:r>
              <a:rPr kumimoji="0" lang="ru-RU" sz="16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и росту продаж в 20 %, а также расширения функций личного кабинета дилера и его монетизация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600" i="1" dirty="0" smtClean="0"/>
              <a:t>** - расходы взяты самые максимальные, цель каждого месяца – минимизация расходов и максимальная рентабельность</a:t>
            </a:r>
            <a:endParaRPr kumimoji="0" lang="ru-RU" sz="1600" b="0" i="1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Диаграмма&#10;&#10;Google Shape;210;p25" descr="ДиаграммаGoogle Shape;210;p25"/>
          <p:cNvPicPr>
            <a:picLocks noChangeAspect="1"/>
          </p:cNvPicPr>
          <p:nvPr/>
        </p:nvPicPr>
        <p:blipFill>
          <a:blip r:embed="rId2">
            <a:extLst/>
          </a:blip>
          <a:srcRect t="16735"/>
          <a:stretch>
            <a:fillRect/>
          </a:stretch>
        </p:blipFill>
        <p:spPr>
          <a:xfrm>
            <a:off x="316971" y="1974953"/>
            <a:ext cx="8510058" cy="437430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Google Shape;102;p14"/>
          <p:cNvSpPr txBox="1"/>
          <p:nvPr/>
        </p:nvSpPr>
        <p:spPr>
          <a:xfrm>
            <a:off x="2373321" y="324299"/>
            <a:ext cx="6606706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Привлечение инвестиций - 20 млн руб </a:t>
            </a:r>
          </a:p>
        </p:txBody>
      </p:sp>
      <p:pic>
        <p:nvPicPr>
          <p:cNvPr id="178" name="Google Shape;98;p14" descr="Google Shape;98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Google Shape;102;p14"/>
          <p:cNvSpPr txBox="1"/>
          <p:nvPr/>
        </p:nvSpPr>
        <p:spPr>
          <a:xfrm>
            <a:off x="506647" y="1271501"/>
            <a:ext cx="6606706" cy="37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Прогноз доходности Avicar на 2019 г.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220;p26"/>
          <p:cNvGraphicFramePr/>
          <p:nvPr>
            <p:extLst>
              <p:ext uri="{D42A27DB-BD31-4B8C-83A1-F6EECF244321}">
                <p14:modId xmlns:p14="http://schemas.microsoft.com/office/powerpoint/2010/main" val="4114571785"/>
              </p:ext>
            </p:extLst>
          </p:nvPr>
        </p:nvGraphicFramePr>
        <p:xfrm>
          <a:off x="323527" y="1102316"/>
          <a:ext cx="8134768" cy="41782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1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400" dirty="0" err="1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Статья</a:t>
                      </a:r>
                      <a:r>
                        <a:rPr sz="1400" dirty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sz="1400" dirty="0" err="1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расходов</a:t>
                      </a:r>
                      <a:endParaRPr sz="1400" dirty="0"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400" dirty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 </a:t>
                      </a:r>
                      <a:r>
                        <a:rPr lang="ru-RU" sz="14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12</a:t>
                      </a:r>
                      <a:r>
                        <a:rPr sz="14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 </a:t>
                      </a:r>
                      <a:r>
                        <a:rPr sz="1400" dirty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Поисковая реклама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250 000,00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ФОТ контент менеджер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40 000,00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ФОТ маркетолог инет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lang="ru-RU"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</a:t>
                      </a:r>
                      <a:r>
                        <a:rPr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 </a:t>
                      </a:r>
                      <a:r>
                        <a:rPr sz="1100" dirty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ФОТ дизайнер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lang="en-US"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r>
                        <a:rPr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 </a:t>
                      </a:r>
                      <a:r>
                        <a:rPr sz="1100" dirty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ФОТ оператор колл центра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40 000,00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ФОТ учредителей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lang="en-US"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10</a:t>
                      </a:r>
                      <a:r>
                        <a:rPr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r>
                        <a:rPr lang="en-US"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0</a:t>
                      </a:r>
                      <a:r>
                        <a:rPr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00,00</a:t>
                      </a:r>
                      <a:endParaRPr sz="1100" dirty="0"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Доработка сайта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lang="en-US"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</a:t>
                      </a:r>
                      <a:r>
                        <a:rPr sz="1100" dirty="0" smtClean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 </a:t>
                      </a:r>
                      <a:r>
                        <a:rPr sz="1100" dirty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Бухгалтер + юрист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20 000,00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SMM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50 000,00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Видео-продакшен 4 ролика в мес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120 000,00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 smtClean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PR</a:t>
                      </a:r>
                      <a:r>
                        <a:rPr lang="en-US" sz="1100" dirty="0" smtClean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(</a:t>
                      </a:r>
                      <a:r>
                        <a:rPr lang="ru-RU" sz="1100" dirty="0" smtClean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заказные</a:t>
                      </a:r>
                      <a:r>
                        <a:rPr lang="ru-RU" sz="1100" baseline="0" dirty="0" smtClean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lang="ru-RU" sz="1100" baseline="0" dirty="0" err="1" smtClean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инфоповоды</a:t>
                      </a:r>
                      <a:r>
                        <a:rPr lang="ru-RU" sz="1100" baseline="0" dirty="0" smtClean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, статьи, интервью)</a:t>
                      </a:r>
                      <a:endParaRPr sz="1100" dirty="0">
                        <a:latin typeface="Montserrat Regular"/>
                        <a:ea typeface="Montserrat Regular"/>
                        <a:cs typeface="Montserrat Regular"/>
                        <a:sym typeface="Montserrat Regular"/>
                      </a:endParaRP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410 000,00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3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Средние расходы в месяц</a:t>
            </a:r>
          </a:p>
        </p:txBody>
      </p:sp>
      <p:pic>
        <p:nvPicPr>
          <p:cNvPr id="184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30932" y="5488457"/>
            <a:ext cx="8482135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1800" b="0" i="1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Arial"/>
              </a:rPr>
              <a:t>*</a:t>
            </a: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Arial"/>
              </a:rPr>
              <a:t>-</a:t>
            </a:r>
            <a:r>
              <a:rPr kumimoji="0" lang="ru-RU" sz="1800" b="0" i="1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Arial"/>
              </a:rPr>
              <a:t> Приведены максимальные расходы в первый месяц быстрого старта, расходы на 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Arial"/>
              </a:rPr>
              <a:t>PR</a:t>
            </a:r>
            <a:r>
              <a:rPr kumimoji="0" lang="ru-RU" sz="1800" b="0" i="1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Arial"/>
              </a:rPr>
              <a:t>, оптимизацию сайта и ФОТ маркетолога будет уменьшаться.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800" i="1" baseline="0" dirty="0" smtClean="0">
                <a:solidFill>
                  <a:srgbClr val="0070C0"/>
                </a:solidFill>
              </a:rPr>
              <a:t>**</a:t>
            </a:r>
            <a:r>
              <a:rPr lang="ru-RU" sz="1800" i="1" dirty="0" smtClean="0">
                <a:solidFill>
                  <a:srgbClr val="0070C0"/>
                </a:solidFill>
              </a:rPr>
              <a:t> экономия средств на расходах будет вложена в продвижение или останется на балансе 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228;p27"/>
          <p:cNvSpPr txBox="1"/>
          <p:nvPr/>
        </p:nvSpPr>
        <p:spPr>
          <a:xfrm>
            <a:off x="506800" y="1269999"/>
            <a:ext cx="8128001" cy="304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54000" indent="-254000" algn="just">
              <a:lnSpc>
                <a:spcPct val="150000"/>
              </a:lnSpc>
              <a:buClr>
                <a:srgbClr val="1464DC"/>
              </a:buClr>
              <a:buSzPct val="150000"/>
              <a:buChar char="•"/>
              <a:defRPr>
                <a:solidFill>
                  <a:srgbClr val="1464D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600" dirty="0" err="1"/>
              <a:t>Запуск</a:t>
            </a:r>
            <a:r>
              <a:rPr sz="1600" dirty="0"/>
              <a:t> в </a:t>
            </a:r>
            <a:r>
              <a:rPr sz="1600" dirty="0" err="1" smtClean="0"/>
              <a:t>ноябр</a:t>
            </a:r>
            <a:r>
              <a:rPr lang="ru-RU" sz="1600" dirty="0" smtClean="0"/>
              <a:t>ь-декабрь</a:t>
            </a:r>
            <a:r>
              <a:rPr sz="1600" dirty="0" smtClean="0"/>
              <a:t> </a:t>
            </a:r>
            <a:r>
              <a:rPr sz="1600" dirty="0"/>
              <a:t>2018 г в СПБ – </a:t>
            </a:r>
            <a:r>
              <a:rPr sz="1600" dirty="0" err="1"/>
              <a:t>тестирование</a:t>
            </a:r>
            <a:r>
              <a:rPr sz="1600" dirty="0"/>
              <a:t> </a:t>
            </a:r>
            <a:r>
              <a:rPr sz="1600" dirty="0" err="1" smtClean="0"/>
              <a:t>сервиса</a:t>
            </a:r>
            <a:endParaRPr lang="ru-RU" sz="1600" dirty="0" smtClean="0"/>
          </a:p>
          <a:p>
            <a:pPr marL="254000" indent="-254000" algn="just">
              <a:lnSpc>
                <a:spcPct val="150000"/>
              </a:lnSpc>
              <a:buClr>
                <a:srgbClr val="1464DC"/>
              </a:buClr>
              <a:buSzPct val="150000"/>
              <a:buFontTx/>
              <a:buChar char="•"/>
              <a:defRPr>
                <a:solidFill>
                  <a:srgbClr val="1464D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ru-RU" sz="1600" dirty="0" smtClean="0"/>
              <a:t>Январь 2019 </a:t>
            </a:r>
            <a:r>
              <a:rPr lang="ru-RU" sz="1600" dirty="0"/>
              <a:t>г – </a:t>
            </a:r>
            <a:r>
              <a:rPr lang="ru-RU" sz="1600" dirty="0" smtClean="0"/>
              <a:t>монетизация сайта с помощью рекламодателей (баннерная реклама, ТОП акций)</a:t>
            </a:r>
            <a:endParaRPr sz="1600"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sz="1600" dirty="0" smtClean="0"/>
              <a:t>Ф</a:t>
            </a:r>
            <a:r>
              <a:rPr sz="1600" dirty="0" err="1" smtClean="0"/>
              <a:t>евраль</a:t>
            </a:r>
            <a:r>
              <a:rPr lang="ru-RU" sz="1600" dirty="0" smtClean="0"/>
              <a:t> - март</a:t>
            </a:r>
            <a:r>
              <a:rPr sz="1600" dirty="0" smtClean="0"/>
              <a:t> </a:t>
            </a:r>
            <a:r>
              <a:rPr sz="1600" dirty="0"/>
              <a:t>2019 г – </a:t>
            </a:r>
            <a:r>
              <a:rPr sz="1600" dirty="0" err="1"/>
              <a:t>среднее</a:t>
            </a:r>
            <a:r>
              <a:rPr sz="1600" dirty="0"/>
              <a:t> </a:t>
            </a:r>
            <a:r>
              <a:rPr sz="1600" dirty="0" err="1"/>
              <a:t>количество</a:t>
            </a:r>
            <a:r>
              <a:rPr sz="1600" dirty="0"/>
              <a:t> в </a:t>
            </a:r>
            <a:r>
              <a:rPr lang="ru-RU" sz="1600" dirty="0" smtClean="0"/>
              <a:t>50</a:t>
            </a:r>
            <a:r>
              <a:rPr sz="1600" dirty="0" smtClean="0"/>
              <a:t> </a:t>
            </a:r>
            <a:r>
              <a:rPr sz="1600" dirty="0" err="1"/>
              <a:t>сделок</a:t>
            </a:r>
            <a:endParaRPr sz="1600"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Март</a:t>
            </a:r>
            <a:r>
              <a:rPr sz="1600" dirty="0"/>
              <a:t> 2019 – </a:t>
            </a:r>
            <a:r>
              <a:rPr sz="1600" dirty="0" err="1"/>
              <a:t>запуск</a:t>
            </a:r>
            <a:r>
              <a:rPr sz="1600" dirty="0"/>
              <a:t> </a:t>
            </a:r>
            <a:r>
              <a:rPr sz="1600" dirty="0" err="1"/>
              <a:t>монетизации</a:t>
            </a:r>
            <a:r>
              <a:rPr sz="1600" dirty="0"/>
              <a:t> </a:t>
            </a:r>
            <a:r>
              <a:rPr sz="1600" dirty="0" err="1"/>
              <a:t>кабинета</a:t>
            </a:r>
            <a:r>
              <a:rPr sz="1600" dirty="0"/>
              <a:t> – </a:t>
            </a:r>
            <a:r>
              <a:rPr sz="1600" dirty="0" err="1"/>
              <a:t>ежемесячная</a:t>
            </a:r>
            <a:r>
              <a:rPr sz="1600" dirty="0"/>
              <a:t> </a:t>
            </a:r>
            <a:r>
              <a:rPr sz="1600" dirty="0" err="1"/>
              <a:t>доп</a:t>
            </a:r>
            <a:r>
              <a:rPr sz="1600" dirty="0"/>
              <a:t> </a:t>
            </a:r>
            <a:r>
              <a:rPr sz="1600" dirty="0" err="1"/>
              <a:t>выручка</a:t>
            </a:r>
            <a:r>
              <a:rPr sz="1600" dirty="0"/>
              <a:t> 4 </a:t>
            </a:r>
            <a:r>
              <a:rPr sz="1600" dirty="0" err="1"/>
              <a:t>млн</a:t>
            </a:r>
            <a:r>
              <a:rPr sz="1600" dirty="0"/>
              <a:t> </a:t>
            </a:r>
            <a:r>
              <a:rPr sz="1600" dirty="0" err="1"/>
              <a:t>руб</a:t>
            </a:r>
            <a:r>
              <a:rPr sz="1600" dirty="0"/>
              <a:t> 380 </a:t>
            </a:r>
            <a:r>
              <a:rPr sz="1600" dirty="0" err="1"/>
              <a:t>тыс</a:t>
            </a:r>
            <a:r>
              <a:rPr sz="1600" dirty="0"/>
              <a:t> </a:t>
            </a:r>
            <a:r>
              <a:rPr sz="1600" dirty="0" err="1"/>
              <a:t>рублей</a:t>
            </a:r>
            <a:endParaRPr sz="1600"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 smtClean="0"/>
              <a:t>Масштабирование</a:t>
            </a:r>
            <a:r>
              <a:rPr sz="1600" dirty="0" smtClean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Москву</a:t>
            </a:r>
            <a:r>
              <a:rPr sz="1600" dirty="0"/>
              <a:t> 2019 </a:t>
            </a:r>
            <a:r>
              <a:rPr sz="1600" dirty="0" err="1"/>
              <a:t>август</a:t>
            </a:r>
            <a:endParaRPr sz="1600"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/>
              <a:t>2020-2021 – </a:t>
            </a:r>
            <a:r>
              <a:rPr sz="1600" dirty="0" err="1"/>
              <a:t>Масштабирование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Россию</a:t>
            </a:r>
            <a:endParaRPr sz="1600" dirty="0"/>
          </a:p>
        </p:txBody>
      </p:sp>
      <p:sp>
        <p:nvSpPr>
          <p:cNvPr id="188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Этапы развития сервиса</a:t>
            </a:r>
          </a:p>
        </p:txBody>
      </p:sp>
      <p:pic>
        <p:nvPicPr>
          <p:cNvPr id="189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237;p28"/>
          <p:cNvSpPr txBox="1"/>
          <p:nvPr/>
        </p:nvSpPr>
        <p:spPr>
          <a:xfrm>
            <a:off x="511950" y="1265350"/>
            <a:ext cx="8128001" cy="518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b="1" dirty="0"/>
              <a:t>2018 </a:t>
            </a:r>
            <a:r>
              <a:rPr sz="1600" b="1" dirty="0" err="1"/>
              <a:t>год</a:t>
            </a:r>
            <a:r>
              <a:rPr sz="1600" dirty="0"/>
              <a:t>:</a:t>
            </a:r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Таргетированная</a:t>
            </a:r>
            <a:r>
              <a:rPr sz="1600" dirty="0"/>
              <a:t> </a:t>
            </a:r>
            <a:r>
              <a:rPr sz="1600" dirty="0" err="1"/>
              <a:t>реклама</a:t>
            </a:r>
            <a:endParaRPr sz="1600" dirty="0"/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Реклама</a:t>
            </a:r>
            <a:r>
              <a:rPr sz="1600" dirty="0"/>
              <a:t> в </a:t>
            </a:r>
            <a:r>
              <a:rPr sz="1600" dirty="0" err="1"/>
              <a:t>соц</a:t>
            </a:r>
            <a:r>
              <a:rPr sz="1600" dirty="0"/>
              <a:t> </a:t>
            </a:r>
            <a:r>
              <a:rPr sz="1600" dirty="0" err="1"/>
              <a:t>сетях</a:t>
            </a:r>
            <a:endParaRPr sz="1600" dirty="0"/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Мульти-Лендинговая</a:t>
            </a:r>
            <a:r>
              <a:rPr sz="1600" dirty="0"/>
              <a:t> </a:t>
            </a:r>
            <a:r>
              <a:rPr sz="1600" dirty="0" err="1"/>
              <a:t>сеть</a:t>
            </a:r>
            <a:r>
              <a:rPr sz="1600" dirty="0"/>
              <a:t> </a:t>
            </a:r>
            <a:r>
              <a:rPr sz="1600" dirty="0" err="1"/>
              <a:t>ключевых</a:t>
            </a:r>
            <a:r>
              <a:rPr sz="1600" dirty="0"/>
              <a:t> </a:t>
            </a:r>
            <a:r>
              <a:rPr sz="1600" dirty="0" err="1"/>
              <a:t>брендов</a:t>
            </a:r>
            <a:r>
              <a:rPr sz="1600" dirty="0"/>
              <a:t> и </a:t>
            </a:r>
            <a:r>
              <a:rPr sz="1600" dirty="0" err="1"/>
              <a:t>моделей</a:t>
            </a:r>
            <a:endParaRPr sz="1600" dirty="0"/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Ремаркетинг</a:t>
            </a:r>
            <a:endParaRPr sz="1600" dirty="0"/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Поисковая</a:t>
            </a:r>
            <a:r>
              <a:rPr sz="1600" dirty="0"/>
              <a:t> </a:t>
            </a:r>
            <a:r>
              <a:rPr sz="1600" dirty="0" err="1"/>
              <a:t>реклама</a:t>
            </a:r>
            <a:endParaRPr sz="1600" dirty="0"/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/>
              <a:t>SMM</a:t>
            </a:r>
            <a:endParaRPr sz="1600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ct val="12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sz="1600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ct val="12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b="1" dirty="0"/>
              <a:t>2019 </a:t>
            </a:r>
            <a:r>
              <a:rPr sz="1600" b="1" dirty="0" err="1"/>
              <a:t>год</a:t>
            </a:r>
            <a:r>
              <a:rPr sz="1600" b="1" dirty="0"/>
              <a:t> (</a:t>
            </a:r>
            <a:r>
              <a:rPr sz="1600" b="1" dirty="0" err="1"/>
              <a:t>брендовая</a:t>
            </a:r>
            <a:r>
              <a:rPr sz="1600" b="1" dirty="0"/>
              <a:t> </a:t>
            </a:r>
            <a:r>
              <a:rPr sz="1600" b="1" dirty="0" err="1"/>
              <a:t>реклама</a:t>
            </a:r>
            <a:r>
              <a:rPr sz="1600" b="1" dirty="0"/>
              <a:t> + к </a:t>
            </a:r>
            <a:r>
              <a:rPr sz="1600" b="1" dirty="0" err="1"/>
              <a:t>активностям</a:t>
            </a:r>
            <a:r>
              <a:rPr sz="1600" b="1" dirty="0"/>
              <a:t> 2018 </a:t>
            </a:r>
            <a:r>
              <a:rPr sz="1600" b="1" dirty="0" err="1"/>
              <a:t>года</a:t>
            </a:r>
            <a:r>
              <a:rPr sz="1600" b="1" dirty="0"/>
              <a:t>):</a:t>
            </a:r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/>
              <a:t>PR – </a:t>
            </a:r>
            <a:r>
              <a:rPr sz="1600" dirty="0" err="1"/>
              <a:t>статьи</a:t>
            </a:r>
            <a:r>
              <a:rPr sz="1600" dirty="0"/>
              <a:t>, </a:t>
            </a:r>
            <a:r>
              <a:rPr sz="1600" dirty="0" err="1"/>
              <a:t>интервью</a:t>
            </a:r>
            <a:r>
              <a:rPr sz="1600" dirty="0"/>
              <a:t>, </a:t>
            </a:r>
            <a:r>
              <a:rPr sz="1600" dirty="0" err="1"/>
              <a:t>выступление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конференциям</a:t>
            </a:r>
            <a:r>
              <a:rPr sz="1600" dirty="0"/>
              <a:t> </a:t>
            </a:r>
            <a:r>
              <a:rPr sz="1600" dirty="0" err="1"/>
              <a:t>тематических</a:t>
            </a:r>
            <a:endParaRPr sz="1600" dirty="0"/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Канал</a:t>
            </a:r>
            <a:r>
              <a:rPr sz="1600" dirty="0"/>
              <a:t> </a:t>
            </a:r>
            <a:r>
              <a:rPr sz="1600" dirty="0" err="1"/>
              <a:t>youtube</a:t>
            </a:r>
            <a:r>
              <a:rPr sz="1600" dirty="0"/>
              <a:t> «</a:t>
            </a:r>
            <a:r>
              <a:rPr sz="1600" dirty="0" err="1"/>
              <a:t>Обзор</a:t>
            </a:r>
            <a:r>
              <a:rPr sz="1600" dirty="0"/>
              <a:t> </a:t>
            </a:r>
            <a:r>
              <a:rPr sz="1600" dirty="0" err="1"/>
              <a:t>дилеров</a:t>
            </a:r>
            <a:r>
              <a:rPr sz="1600" dirty="0"/>
              <a:t>», «</a:t>
            </a:r>
            <a:r>
              <a:rPr sz="1600" dirty="0" err="1"/>
              <a:t>Как</a:t>
            </a:r>
            <a:r>
              <a:rPr sz="1600" dirty="0"/>
              <a:t> </a:t>
            </a:r>
            <a:r>
              <a:rPr sz="1600" dirty="0" err="1"/>
              <a:t>выгодно</a:t>
            </a:r>
            <a:r>
              <a:rPr sz="1600" dirty="0"/>
              <a:t> </a:t>
            </a:r>
            <a:r>
              <a:rPr sz="1600" dirty="0" err="1"/>
              <a:t>купить</a:t>
            </a:r>
            <a:r>
              <a:rPr sz="1600" dirty="0"/>
              <a:t> </a:t>
            </a:r>
            <a:r>
              <a:rPr sz="1600" dirty="0" err="1"/>
              <a:t>автомобиль</a:t>
            </a:r>
            <a:r>
              <a:rPr sz="1600" dirty="0"/>
              <a:t> – </a:t>
            </a:r>
            <a:r>
              <a:rPr sz="1600" dirty="0" err="1"/>
              <a:t>советы</a:t>
            </a:r>
            <a:r>
              <a:rPr sz="1600" dirty="0"/>
              <a:t> </a:t>
            </a:r>
            <a:r>
              <a:rPr sz="1600" dirty="0" err="1"/>
              <a:t>дилеров</a:t>
            </a:r>
            <a:r>
              <a:rPr sz="1600" dirty="0"/>
              <a:t>», «</a:t>
            </a:r>
            <a:r>
              <a:rPr sz="1600" dirty="0" err="1"/>
              <a:t>Лучшие</a:t>
            </a:r>
            <a:r>
              <a:rPr sz="1600" dirty="0"/>
              <a:t> </a:t>
            </a:r>
            <a:r>
              <a:rPr sz="1600" dirty="0" err="1"/>
              <a:t>предложения</a:t>
            </a:r>
            <a:r>
              <a:rPr sz="1600" dirty="0"/>
              <a:t> </a:t>
            </a:r>
            <a:r>
              <a:rPr sz="1600" dirty="0" err="1"/>
              <a:t>салонов</a:t>
            </a:r>
            <a:r>
              <a:rPr sz="1600" dirty="0"/>
              <a:t>», «</a:t>
            </a:r>
            <a:r>
              <a:rPr sz="1600" dirty="0" err="1"/>
              <a:t>Фишки</a:t>
            </a:r>
            <a:r>
              <a:rPr sz="1600" dirty="0"/>
              <a:t> </a:t>
            </a:r>
            <a:r>
              <a:rPr sz="1600" dirty="0" err="1"/>
              <a:t>при</a:t>
            </a:r>
            <a:r>
              <a:rPr sz="1600" dirty="0"/>
              <a:t> </a:t>
            </a:r>
            <a:r>
              <a:rPr sz="1600" dirty="0" err="1"/>
              <a:t>торге</a:t>
            </a:r>
            <a:r>
              <a:rPr sz="1600" dirty="0"/>
              <a:t> у </a:t>
            </a:r>
            <a:r>
              <a:rPr sz="1600" dirty="0" err="1"/>
              <a:t>дилера</a:t>
            </a:r>
            <a:r>
              <a:rPr sz="1600" dirty="0"/>
              <a:t>», </a:t>
            </a:r>
            <a:r>
              <a:rPr sz="1600" dirty="0" err="1"/>
              <a:t>Канал</a:t>
            </a:r>
            <a:r>
              <a:rPr sz="1600" dirty="0"/>
              <a:t> “</a:t>
            </a:r>
            <a:r>
              <a:rPr sz="1600" dirty="0" err="1"/>
              <a:t>Детские</a:t>
            </a:r>
            <a:r>
              <a:rPr sz="1600" dirty="0"/>
              <a:t> </a:t>
            </a:r>
            <a:r>
              <a:rPr sz="1600" dirty="0" err="1"/>
              <a:t>видео-обзоры</a:t>
            </a:r>
            <a:r>
              <a:rPr sz="1600" dirty="0"/>
              <a:t>”</a:t>
            </a:r>
            <a:endParaRPr sz="1600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ct val="12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sz="1600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ct val="15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b="1" dirty="0"/>
              <a:t>2020 </a:t>
            </a:r>
            <a:r>
              <a:rPr sz="1600" b="1" dirty="0" err="1"/>
              <a:t>год</a:t>
            </a:r>
            <a:r>
              <a:rPr sz="1600" b="1" dirty="0"/>
              <a:t>:</a:t>
            </a:r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/>
              <a:t>В </a:t>
            </a:r>
            <a:r>
              <a:rPr sz="1600" dirty="0" err="1"/>
              <a:t>дополнение</a:t>
            </a:r>
            <a:r>
              <a:rPr sz="1600" dirty="0"/>
              <a:t> – </a:t>
            </a:r>
            <a:r>
              <a:rPr sz="1600" dirty="0" err="1"/>
              <a:t>реклама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ТВ и </a:t>
            </a:r>
            <a:r>
              <a:rPr sz="1600" dirty="0" err="1"/>
              <a:t>Радио</a:t>
            </a:r>
            <a:endParaRPr sz="1600" dirty="0"/>
          </a:p>
          <a:p>
            <a:pPr marL="254000" indent="-254000">
              <a:lnSpc>
                <a:spcPct val="12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Билборды</a:t>
            </a:r>
            <a:r>
              <a:rPr sz="1600" dirty="0"/>
              <a:t> в СПБ - </a:t>
            </a:r>
            <a:r>
              <a:rPr sz="1600" dirty="0" err="1"/>
              <a:t>центры</a:t>
            </a:r>
            <a:r>
              <a:rPr sz="1600" dirty="0"/>
              <a:t> </a:t>
            </a:r>
            <a:r>
              <a:rPr sz="1600" dirty="0" err="1"/>
              <a:t>скопления</a:t>
            </a:r>
            <a:r>
              <a:rPr sz="1600" dirty="0"/>
              <a:t> </a:t>
            </a:r>
            <a:r>
              <a:rPr sz="1600" dirty="0" err="1"/>
              <a:t>дилеров</a:t>
            </a:r>
            <a:r>
              <a:rPr sz="1600" dirty="0"/>
              <a:t> </a:t>
            </a:r>
          </a:p>
        </p:txBody>
      </p:sp>
      <p:pic>
        <p:nvPicPr>
          <p:cNvPr id="193" name="Google Shape;239;p28" descr="Google Shape;239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2108" y="1323450"/>
            <a:ext cx="2172901" cy="188095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Google Shape;102;p14"/>
          <p:cNvSpPr txBox="1"/>
          <p:nvPr/>
        </p:nvSpPr>
        <p:spPr>
          <a:xfrm>
            <a:off x="2380180" y="51249"/>
            <a:ext cx="6599847" cy="8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Маркетинг и стратегия развития продаж</a:t>
            </a:r>
          </a:p>
        </p:txBody>
      </p:sp>
      <p:pic>
        <p:nvPicPr>
          <p:cNvPr id="195" name="Google Shape;98;p14" descr="Google Shape;98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02;p14"/>
          <p:cNvSpPr txBox="1"/>
          <p:nvPr/>
        </p:nvSpPr>
        <p:spPr>
          <a:xfrm>
            <a:off x="2380180" y="234438"/>
            <a:ext cx="6599847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/>
              <a:t>Монетизация на рекламе</a:t>
            </a:r>
            <a:endParaRPr dirty="0"/>
          </a:p>
        </p:txBody>
      </p:sp>
      <p:pic>
        <p:nvPicPr>
          <p:cNvPr id="195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7" y="1072862"/>
            <a:ext cx="4184798" cy="4261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446" y="5514103"/>
            <a:ext cx="4184799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Размещение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рекламных баннеров на главной странице и в основных разделах – </a:t>
            </a:r>
            <a:r>
              <a:rPr kumimoji="0" lang="ru-RU" sz="1600" b="1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оплата за показ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41" y="1071897"/>
            <a:ext cx="4128912" cy="426210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95640" y="5460271"/>
            <a:ext cx="3927831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Раздел новостей\акции и предложений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– 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оплата за переход \ приоритет размещения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46" y="6252767"/>
            <a:ext cx="870510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* Формирование отдельных</a:t>
            </a:r>
            <a:r>
              <a:rPr kumimoji="0" lang="ru-RU" sz="14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страниц\разделов на сайте для Новостей\Акций\Дилеров с отдельными развернутыми страницами, что дает внутреннюю взаимосвязь внутри сайта, формирует доверие, полезность ресурса и удержание на портале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80811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02;p14"/>
          <p:cNvSpPr txBox="1"/>
          <p:nvPr/>
        </p:nvSpPr>
        <p:spPr>
          <a:xfrm>
            <a:off x="2380180" y="234438"/>
            <a:ext cx="6599847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/>
              <a:t>Монетизация на рекламе: Варианты</a:t>
            </a:r>
            <a:endParaRPr dirty="0"/>
          </a:p>
        </p:txBody>
      </p:sp>
      <p:pic>
        <p:nvPicPr>
          <p:cNvPr id="195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" y="1373172"/>
            <a:ext cx="8910452" cy="40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055" y="1045166"/>
            <a:ext cx="2341418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Пакет «СТАРТ»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5694218"/>
            <a:ext cx="8508343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ru-RU" sz="1800" i="1" dirty="0"/>
              <a:t>* Расчет взят исходя из 9000 </a:t>
            </a:r>
            <a:r>
              <a:rPr lang="ru-RU" sz="1800" i="1" dirty="0" smtClean="0"/>
              <a:t>посещений </a:t>
            </a:r>
            <a:r>
              <a:rPr lang="ru-RU" sz="1800" i="1" dirty="0"/>
              <a:t>в </a:t>
            </a:r>
            <a:r>
              <a:rPr lang="ru-RU" sz="1800" i="1" dirty="0" smtClean="0"/>
              <a:t>месяц (пример ноябрь 2018 г), </a:t>
            </a:r>
            <a:r>
              <a:rPr lang="ru-RU" sz="1800" i="1" dirty="0"/>
              <a:t>Вложение в трафик каждый месяц 120 000 р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9568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02;p14"/>
          <p:cNvSpPr txBox="1"/>
          <p:nvPr/>
        </p:nvSpPr>
        <p:spPr>
          <a:xfrm>
            <a:off x="2380180" y="234438"/>
            <a:ext cx="6599847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/>
              <a:t>Монетизация на рекламе: Варианты</a:t>
            </a:r>
            <a:endParaRPr dirty="0"/>
          </a:p>
        </p:txBody>
      </p:sp>
      <p:pic>
        <p:nvPicPr>
          <p:cNvPr id="195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71055" y="1045166"/>
            <a:ext cx="2341418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Пакет «Акселерация»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5694218"/>
            <a:ext cx="8508343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ru-RU" sz="1800" i="1" dirty="0"/>
              <a:t>* Расчет взят исходя из </a:t>
            </a:r>
            <a:r>
              <a:rPr lang="ru-RU" sz="1800" i="1" dirty="0" smtClean="0"/>
              <a:t>30000 посещений </a:t>
            </a:r>
            <a:r>
              <a:rPr lang="ru-RU" sz="1800" i="1" dirty="0"/>
              <a:t>в месяц, Вложение в трафик каждый месяц </a:t>
            </a:r>
            <a:r>
              <a:rPr lang="ru-RU" sz="1800" i="1" dirty="0" smtClean="0"/>
              <a:t>250 </a:t>
            </a:r>
            <a:r>
              <a:rPr lang="ru-RU" sz="1800" i="1" dirty="0"/>
              <a:t>000 р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" y="1534341"/>
            <a:ext cx="8940944" cy="36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2906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47;p29"/>
          <p:cNvSpPr txBox="1"/>
          <p:nvPr/>
        </p:nvSpPr>
        <p:spPr>
          <a:xfrm>
            <a:off x="1935112" y="1088882"/>
            <a:ext cx="7208888" cy="5909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algn="just">
              <a:lnSpc>
                <a:spcPct val="150000"/>
              </a:lnSpc>
              <a:defRPr>
                <a:solidFill>
                  <a:srgbClr val="1464D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 err="1"/>
              <a:t>Деменков</a:t>
            </a:r>
            <a:r>
              <a:rPr dirty="0"/>
              <a:t> </a:t>
            </a:r>
            <a:r>
              <a:rPr dirty="0" err="1"/>
              <a:t>Андрей</a:t>
            </a:r>
            <a:r>
              <a:rPr dirty="0"/>
              <a:t> – </a:t>
            </a:r>
            <a:r>
              <a:rPr dirty="0" err="1"/>
              <a:t>Генеральный</a:t>
            </a:r>
            <a:r>
              <a:rPr dirty="0"/>
              <a:t> </a:t>
            </a:r>
            <a:r>
              <a:rPr dirty="0" err="1"/>
              <a:t>Директор</a:t>
            </a:r>
            <a:r>
              <a:rPr dirty="0"/>
              <a:t> \ </a:t>
            </a:r>
            <a:r>
              <a:rPr dirty="0" err="1"/>
              <a:t>учредитель</a:t>
            </a:r>
            <a:r>
              <a:rPr dirty="0"/>
              <a:t>, </a:t>
            </a:r>
            <a:r>
              <a:rPr dirty="0" err="1"/>
              <a:t>работа</a:t>
            </a:r>
            <a:r>
              <a:rPr dirty="0"/>
              <a:t> с </a:t>
            </a:r>
            <a:r>
              <a:rPr dirty="0" err="1"/>
              <a:t>партнерами</a:t>
            </a:r>
            <a:endParaRPr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Профессиональный</a:t>
            </a:r>
            <a:r>
              <a:rPr dirty="0"/>
              <a:t> </a:t>
            </a:r>
            <a:r>
              <a:rPr dirty="0" err="1"/>
              <a:t>опыт</a:t>
            </a:r>
            <a:r>
              <a:rPr dirty="0"/>
              <a:t> в </a:t>
            </a:r>
            <a:r>
              <a:rPr dirty="0" err="1"/>
              <a:t>продажах</a:t>
            </a:r>
            <a:r>
              <a:rPr dirty="0"/>
              <a:t> и </a:t>
            </a:r>
            <a:r>
              <a:rPr dirty="0" err="1"/>
              <a:t>бизнес-тренингах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19 </a:t>
            </a:r>
            <a:r>
              <a:rPr dirty="0" err="1"/>
              <a:t>лет</a:t>
            </a:r>
            <a:r>
              <a:rPr dirty="0"/>
              <a:t> в </a:t>
            </a:r>
            <a:r>
              <a:rPr dirty="0" err="1"/>
              <a:t>таких</a:t>
            </a:r>
            <a:r>
              <a:rPr dirty="0"/>
              <a:t> </a:t>
            </a:r>
            <a:r>
              <a:rPr dirty="0" err="1"/>
              <a:t>Компаниях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PepsiCo, Bayer, </a:t>
            </a:r>
            <a:r>
              <a:rPr dirty="0" err="1"/>
              <a:t>Пулково</a:t>
            </a:r>
            <a:r>
              <a:rPr dirty="0"/>
              <a:t>, </a:t>
            </a:r>
            <a:r>
              <a:rPr dirty="0" err="1"/>
              <a:t>Servair</a:t>
            </a:r>
            <a:r>
              <a:rPr dirty="0"/>
              <a:t>, </a:t>
            </a:r>
            <a:r>
              <a:rPr dirty="0" err="1"/>
              <a:t>Вимм-Билль-Данн</a:t>
            </a:r>
            <a:r>
              <a:rPr dirty="0"/>
              <a:t>, </a:t>
            </a:r>
            <a:r>
              <a:rPr dirty="0" err="1"/>
              <a:t>Транзас-Прогресс</a:t>
            </a:r>
            <a:r>
              <a:rPr dirty="0"/>
              <a:t>.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Успешное</a:t>
            </a:r>
            <a:r>
              <a:rPr dirty="0"/>
              <a:t> </a:t>
            </a:r>
            <a:r>
              <a:rPr dirty="0" err="1"/>
              <a:t>партнерство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различных</a:t>
            </a:r>
            <a:r>
              <a:rPr dirty="0"/>
              <a:t> </a:t>
            </a:r>
            <a:r>
              <a:rPr dirty="0" err="1"/>
              <a:t>уровнях</a:t>
            </a:r>
            <a:r>
              <a:rPr dirty="0"/>
              <a:t> и </a:t>
            </a:r>
            <a:r>
              <a:rPr dirty="0" err="1"/>
              <a:t>направлениях</a:t>
            </a:r>
            <a:r>
              <a:rPr dirty="0"/>
              <a:t> с </a:t>
            </a:r>
            <a:r>
              <a:rPr dirty="0" err="1"/>
              <a:t>такими</a:t>
            </a:r>
            <a:r>
              <a:rPr dirty="0"/>
              <a:t> </a:t>
            </a:r>
            <a:r>
              <a:rPr dirty="0" err="1"/>
              <a:t>Компаниями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: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Sela</a:t>
            </a:r>
            <a:r>
              <a:rPr dirty="0"/>
              <a:t>, </a:t>
            </a:r>
            <a:r>
              <a:rPr dirty="0" err="1"/>
              <a:t>Рив</a:t>
            </a:r>
            <a:r>
              <a:rPr dirty="0"/>
              <a:t> </a:t>
            </a:r>
            <a:r>
              <a:rPr dirty="0" err="1"/>
              <a:t>Гош</a:t>
            </a:r>
            <a:r>
              <a:rPr dirty="0"/>
              <a:t>, ТВ 3, </a:t>
            </a:r>
            <a:r>
              <a:rPr dirty="0" err="1"/>
              <a:t>Журналы</a:t>
            </a:r>
            <a:r>
              <a:rPr dirty="0"/>
              <a:t> Time-out и </a:t>
            </a:r>
            <a:r>
              <a:rPr dirty="0" err="1"/>
              <a:t>Собака.Ру</a:t>
            </a:r>
            <a:r>
              <a:rPr dirty="0"/>
              <a:t> и </a:t>
            </a:r>
            <a:r>
              <a:rPr dirty="0" err="1"/>
              <a:t>другие</a:t>
            </a:r>
            <a:r>
              <a:rPr dirty="0"/>
              <a:t>.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Со-основатель</a:t>
            </a:r>
            <a:r>
              <a:rPr dirty="0"/>
              <a:t> </a:t>
            </a:r>
            <a:r>
              <a:rPr dirty="0" err="1"/>
              <a:t>консалтинг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Sellthepen.ru</a:t>
            </a:r>
          </a:p>
          <a:p>
            <a:pPr indent="457200" algn="just">
              <a:lnSpc>
                <a:spcPct val="150000"/>
              </a:lnSpc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  <a:defRPr>
                <a:solidFill>
                  <a:srgbClr val="1464D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 err="1"/>
              <a:t>Кравченков</a:t>
            </a:r>
            <a:r>
              <a:rPr dirty="0"/>
              <a:t> </a:t>
            </a:r>
            <a:r>
              <a:rPr dirty="0" err="1"/>
              <a:t>Игорь</a:t>
            </a:r>
            <a:r>
              <a:rPr dirty="0"/>
              <a:t> – </a:t>
            </a:r>
            <a:r>
              <a:rPr dirty="0" err="1"/>
              <a:t>учредитель</a:t>
            </a:r>
            <a:r>
              <a:rPr dirty="0"/>
              <a:t> \ PR, </a:t>
            </a:r>
            <a:r>
              <a:rPr dirty="0" err="1"/>
              <a:t>работа</a:t>
            </a:r>
            <a:r>
              <a:rPr dirty="0"/>
              <a:t> с </a:t>
            </a:r>
            <a:r>
              <a:rPr dirty="0" err="1"/>
              <a:t>партнерами</a:t>
            </a:r>
            <a:endParaRPr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Профессиональный</a:t>
            </a:r>
            <a:r>
              <a:rPr dirty="0"/>
              <a:t> </a:t>
            </a:r>
            <a:r>
              <a:rPr dirty="0" err="1"/>
              <a:t>опыт</a:t>
            </a:r>
            <a:r>
              <a:rPr dirty="0"/>
              <a:t> в </a:t>
            </a:r>
            <a:r>
              <a:rPr dirty="0" err="1"/>
              <a:t>продажах</a:t>
            </a:r>
            <a:r>
              <a:rPr dirty="0"/>
              <a:t> и </a:t>
            </a:r>
            <a:r>
              <a:rPr dirty="0" err="1"/>
              <a:t>бизнес-тренингах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16 </a:t>
            </a:r>
            <a:r>
              <a:rPr dirty="0" err="1"/>
              <a:t>лет</a:t>
            </a:r>
            <a:r>
              <a:rPr dirty="0"/>
              <a:t> в </a:t>
            </a:r>
            <a:r>
              <a:rPr dirty="0" err="1"/>
              <a:t>таких</a:t>
            </a:r>
            <a:r>
              <a:rPr dirty="0"/>
              <a:t> </a:t>
            </a:r>
            <a:r>
              <a:rPr dirty="0" err="1"/>
              <a:t>Компаниях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PepsiCo, </a:t>
            </a:r>
            <a:r>
              <a:rPr dirty="0" err="1"/>
              <a:t>Вимм-Билль-Данн</a:t>
            </a:r>
            <a:r>
              <a:rPr dirty="0"/>
              <a:t>, Carlo-</a:t>
            </a:r>
            <a:r>
              <a:rPr dirty="0" err="1"/>
              <a:t>Pazolini</a:t>
            </a:r>
            <a:r>
              <a:rPr dirty="0"/>
              <a:t>, </a:t>
            </a:r>
            <a:r>
              <a:rPr dirty="0" err="1"/>
              <a:t>Русагро</a:t>
            </a:r>
            <a:r>
              <a:rPr dirty="0"/>
              <a:t>, ПК </a:t>
            </a:r>
            <a:r>
              <a:rPr dirty="0" err="1"/>
              <a:t>Балтика</a:t>
            </a:r>
            <a:r>
              <a:rPr dirty="0"/>
              <a:t>. 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Владелец</a:t>
            </a:r>
            <a:r>
              <a:rPr dirty="0"/>
              <a:t> </a:t>
            </a:r>
            <a:r>
              <a:rPr dirty="0" err="1"/>
              <a:t>бренда</a:t>
            </a:r>
            <a:r>
              <a:rPr dirty="0"/>
              <a:t> </a:t>
            </a:r>
            <a:r>
              <a:rPr dirty="0" err="1"/>
              <a:t>аксессуаров</a:t>
            </a:r>
            <a:r>
              <a:rPr dirty="0"/>
              <a:t> DЯГ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Со-основатель</a:t>
            </a:r>
            <a:r>
              <a:rPr dirty="0"/>
              <a:t> </a:t>
            </a:r>
            <a:r>
              <a:rPr dirty="0" err="1"/>
              <a:t>консалтинг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Sellthepen.ru</a:t>
            </a:r>
          </a:p>
          <a:p>
            <a:pPr algn="just">
              <a:lnSpc>
                <a:spcPct val="150000"/>
              </a:lnSpc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>
              <a:solidFill>
                <a:srgbClr val="434343"/>
              </a:solidFill>
            </a:endParaRPr>
          </a:p>
          <a:p>
            <a:pPr algn="just">
              <a:lnSpc>
                <a:spcPct val="15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 err="1">
                <a:solidFill>
                  <a:srgbClr val="1464DC"/>
                </a:solidFill>
              </a:rPr>
              <a:t>Initflow</a:t>
            </a:r>
            <a:r>
              <a:rPr dirty="0">
                <a:latin typeface="Montserrat Regular"/>
                <a:ea typeface="Montserrat Regular"/>
                <a:cs typeface="Montserrat Regular"/>
                <a:sym typeface="Montserrat Regular"/>
              </a:rPr>
              <a:t> – </a:t>
            </a:r>
            <a:r>
              <a:rPr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разработка</a:t>
            </a:r>
            <a:r>
              <a:rPr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поддержка</a:t>
            </a:r>
            <a:r>
              <a:rPr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сайта</a:t>
            </a:r>
            <a:endParaRPr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 algn="just">
              <a:lnSpc>
                <a:spcPct val="15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 err="1">
                <a:solidFill>
                  <a:srgbClr val="1464DC"/>
                </a:solidFill>
              </a:rPr>
              <a:t>Максим</a:t>
            </a:r>
            <a:r>
              <a:rPr dirty="0">
                <a:solidFill>
                  <a:srgbClr val="1464DC"/>
                </a:solidFill>
              </a:rPr>
              <a:t> </a:t>
            </a:r>
            <a:r>
              <a:rPr dirty="0" err="1">
                <a:solidFill>
                  <a:srgbClr val="1464DC"/>
                </a:solidFill>
              </a:rPr>
              <a:t>Распопин</a:t>
            </a:r>
            <a:r>
              <a:rPr dirty="0">
                <a:latin typeface="Montserrat Regular"/>
                <a:ea typeface="Montserrat Regular"/>
                <a:cs typeface="Montserrat Regular"/>
                <a:sym typeface="Montserrat Regular"/>
              </a:rPr>
              <a:t> – </a:t>
            </a:r>
            <a:r>
              <a:rPr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маркетинг</a:t>
            </a:r>
            <a:r>
              <a:rPr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продвижение</a:t>
            </a:r>
            <a:r>
              <a:rPr dirty="0">
                <a:latin typeface="Montserrat Regular"/>
                <a:ea typeface="Montserrat Regular"/>
                <a:cs typeface="Montserrat Regular"/>
                <a:sym typeface="Montserrat Regular"/>
              </a:rPr>
              <a:t> в </a:t>
            </a:r>
            <a:r>
              <a:rPr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поисковых</a:t>
            </a:r>
            <a:r>
              <a:rPr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dirty="0" err="1" smtClean="0">
                <a:latin typeface="Montserrat Regular"/>
                <a:ea typeface="Montserrat Regular"/>
                <a:cs typeface="Montserrat Regular"/>
                <a:sym typeface="Montserrat Regular"/>
              </a:rPr>
              <a:t>система</a:t>
            </a:r>
            <a:endParaRPr lang="ru-RU" dirty="0" smtClean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 algn="just">
              <a:lnSpc>
                <a:spcPct val="15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dirty="0" smtClean="0">
                <a:solidFill>
                  <a:srgbClr val="0070C0"/>
                </a:solidFill>
                <a:latin typeface="Montserrat Regular"/>
                <a:ea typeface="Montserrat Regular"/>
                <a:cs typeface="Montserrat Regular"/>
                <a:sym typeface="Montserrat Regular"/>
              </a:rPr>
              <a:t>Тимина Елизавета </a:t>
            </a: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– контент-менеджер</a:t>
            </a:r>
            <a:endParaRPr dirty="0"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199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Наша команда</a:t>
            </a:r>
          </a:p>
        </p:txBody>
      </p:sp>
      <p:pic>
        <p:nvPicPr>
          <p:cNvPr id="200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6" y="1088882"/>
            <a:ext cx="1396675" cy="20838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5" y="3684011"/>
            <a:ext cx="1400692" cy="21626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97;p14"/>
          <p:cNvSpPr txBox="1">
            <a:spLocks noGrp="1"/>
          </p:cNvSpPr>
          <p:nvPr>
            <p:ph type="body" sz="half" idx="1"/>
          </p:nvPr>
        </p:nvSpPr>
        <p:spPr>
          <a:xfrm>
            <a:off x="508074" y="1742214"/>
            <a:ext cx="8128001" cy="224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Наша</a:t>
            </a:r>
            <a:r>
              <a:rPr sz="1600" dirty="0"/>
              <a:t> </a:t>
            </a:r>
            <a:r>
              <a:rPr sz="1600" dirty="0" err="1"/>
              <a:t>задача</a:t>
            </a:r>
            <a:r>
              <a:rPr sz="1600" dirty="0"/>
              <a:t> </a:t>
            </a:r>
            <a:r>
              <a:rPr sz="1600" dirty="0" err="1"/>
              <a:t>как</a:t>
            </a:r>
            <a:r>
              <a:rPr sz="1600" dirty="0"/>
              <a:t> </a:t>
            </a:r>
            <a:r>
              <a:rPr sz="1600" dirty="0" err="1"/>
              <a:t>сервиса</a:t>
            </a:r>
            <a:r>
              <a:rPr sz="1600" dirty="0"/>
              <a:t>, </a:t>
            </a:r>
            <a:r>
              <a:rPr sz="1600" dirty="0" err="1"/>
              <a:t>произвести</a:t>
            </a:r>
            <a:r>
              <a:rPr sz="1600" dirty="0"/>
              <a:t> </a:t>
            </a:r>
            <a:r>
              <a:rPr sz="1600" dirty="0" err="1"/>
              <a:t>сделку</a:t>
            </a:r>
            <a:r>
              <a:rPr sz="1600" dirty="0"/>
              <a:t> </a:t>
            </a:r>
            <a:r>
              <a:rPr sz="1600" dirty="0" err="1"/>
              <a:t>как</a:t>
            </a:r>
            <a:r>
              <a:rPr sz="1600" dirty="0"/>
              <a:t> </a:t>
            </a:r>
            <a:r>
              <a:rPr sz="1600" dirty="0" err="1"/>
              <a:t>можно</a:t>
            </a:r>
            <a:r>
              <a:rPr sz="1600" dirty="0"/>
              <a:t> </a:t>
            </a:r>
            <a:r>
              <a:rPr sz="1600" dirty="0" err="1"/>
              <a:t>выгоднее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пользователя</a:t>
            </a:r>
            <a:r>
              <a:rPr sz="1600" dirty="0"/>
              <a:t> и </a:t>
            </a:r>
            <a:r>
              <a:rPr sz="1600" dirty="0" err="1"/>
              <a:t>дилера</a:t>
            </a:r>
            <a:r>
              <a:rPr sz="1600" dirty="0"/>
              <a:t>, </a:t>
            </a:r>
            <a:r>
              <a:rPr sz="1600" dirty="0" err="1"/>
              <a:t>убрав</a:t>
            </a:r>
            <a:r>
              <a:rPr sz="1600" dirty="0"/>
              <a:t> </a:t>
            </a:r>
            <a:r>
              <a:rPr sz="1600" dirty="0" err="1"/>
              <a:t>из</a:t>
            </a:r>
            <a:r>
              <a:rPr sz="1600" dirty="0"/>
              <a:t> </a:t>
            </a:r>
            <a:r>
              <a:rPr sz="1600" dirty="0" err="1"/>
              <a:t>уравнения</a:t>
            </a:r>
            <a:r>
              <a:rPr sz="1600" dirty="0"/>
              <a:t> </a:t>
            </a:r>
            <a:r>
              <a:rPr sz="1600" dirty="0" err="1"/>
              <a:t>затраты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рекламу</a:t>
            </a:r>
            <a:r>
              <a:rPr sz="1600" dirty="0"/>
              <a:t> и </a:t>
            </a:r>
            <a:r>
              <a:rPr sz="1600" dirty="0" err="1"/>
              <a:t>большую</a:t>
            </a:r>
            <a:r>
              <a:rPr sz="1600" dirty="0"/>
              <a:t> </a:t>
            </a:r>
            <a:r>
              <a:rPr sz="1600" dirty="0" err="1"/>
              <a:t>часть</a:t>
            </a:r>
            <a:r>
              <a:rPr sz="1600" dirty="0"/>
              <a:t> </a:t>
            </a:r>
            <a:r>
              <a:rPr sz="1600" dirty="0" err="1"/>
              <a:t>работы</a:t>
            </a:r>
            <a:r>
              <a:rPr sz="1600" dirty="0"/>
              <a:t> </a:t>
            </a:r>
            <a:r>
              <a:rPr sz="1600" dirty="0" err="1"/>
              <a:t>менеджеров</a:t>
            </a:r>
            <a:r>
              <a:rPr sz="1600" dirty="0"/>
              <a:t> </a:t>
            </a:r>
            <a:r>
              <a:rPr sz="1600" dirty="0" err="1"/>
              <a:t>автосалона</a:t>
            </a:r>
            <a:r>
              <a:rPr sz="1600" dirty="0"/>
              <a:t>.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Сервис</a:t>
            </a:r>
            <a:r>
              <a:rPr sz="1600" dirty="0"/>
              <a:t> </a:t>
            </a:r>
            <a:r>
              <a:rPr sz="1600" dirty="0" err="1"/>
              <a:t>служит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того</a:t>
            </a:r>
            <a:r>
              <a:rPr sz="1600" dirty="0"/>
              <a:t>, </a:t>
            </a:r>
            <a:r>
              <a:rPr sz="1600" dirty="0" err="1"/>
              <a:t>чтобы</a:t>
            </a:r>
            <a:r>
              <a:rPr sz="1600" dirty="0"/>
              <a:t> </a:t>
            </a:r>
            <a:r>
              <a:rPr sz="1600" dirty="0" err="1"/>
              <a:t>снизить</a:t>
            </a:r>
            <a:r>
              <a:rPr sz="1600" dirty="0"/>
              <a:t> </a:t>
            </a:r>
            <a:r>
              <a:rPr sz="1600" dirty="0" err="1"/>
              <a:t>расходы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привлечение</a:t>
            </a:r>
            <a:r>
              <a:rPr sz="1600" dirty="0"/>
              <a:t> </a:t>
            </a:r>
            <a:r>
              <a:rPr sz="1600" dirty="0" err="1"/>
              <a:t>клиентов</a:t>
            </a:r>
            <a:r>
              <a:rPr sz="1600" dirty="0"/>
              <a:t> </a:t>
            </a:r>
            <a:r>
              <a:rPr sz="1600" dirty="0" err="1"/>
              <a:t>дилерами</a:t>
            </a:r>
            <a:r>
              <a:rPr sz="1600" dirty="0"/>
              <a:t>, </a:t>
            </a:r>
            <a:r>
              <a:rPr sz="1600" dirty="0" err="1"/>
              <a:t>тем</a:t>
            </a:r>
            <a:r>
              <a:rPr sz="1600" dirty="0"/>
              <a:t> </a:t>
            </a:r>
            <a:r>
              <a:rPr sz="1600" dirty="0" err="1"/>
              <a:t>самым</a:t>
            </a:r>
            <a:r>
              <a:rPr sz="1600" dirty="0"/>
              <a:t> </a:t>
            </a:r>
            <a:r>
              <a:rPr sz="1600" dirty="0" err="1"/>
              <a:t>компенсируя</a:t>
            </a:r>
            <a:r>
              <a:rPr sz="1600" dirty="0"/>
              <a:t> </a:t>
            </a:r>
            <a:r>
              <a:rPr sz="1600" dirty="0" err="1"/>
              <a:t>скидку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автомобиль</a:t>
            </a:r>
            <a:r>
              <a:rPr sz="1600" dirty="0"/>
              <a:t>.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Авикар</a:t>
            </a:r>
            <a:r>
              <a:rPr sz="1600" dirty="0"/>
              <a:t> </a:t>
            </a:r>
            <a:r>
              <a:rPr sz="1600" dirty="0" err="1"/>
              <a:t>ставит</a:t>
            </a:r>
            <a:r>
              <a:rPr sz="1600" dirty="0"/>
              <a:t> </a:t>
            </a:r>
            <a:r>
              <a:rPr sz="1600" dirty="0" err="1"/>
              <a:t>своей</a:t>
            </a:r>
            <a:r>
              <a:rPr sz="1600" dirty="0"/>
              <a:t> </a:t>
            </a:r>
            <a:r>
              <a:rPr sz="1600" dirty="0" err="1"/>
              <a:t>целью</a:t>
            </a:r>
            <a:r>
              <a:rPr sz="1600" dirty="0"/>
              <a:t> </a:t>
            </a:r>
            <a:r>
              <a:rPr sz="1600" dirty="0" err="1"/>
              <a:t>сделать</a:t>
            </a:r>
            <a:r>
              <a:rPr sz="1600" dirty="0"/>
              <a:t> </a:t>
            </a:r>
            <a:r>
              <a:rPr sz="1600" dirty="0" err="1"/>
              <a:t>конкуренцию</a:t>
            </a:r>
            <a:r>
              <a:rPr sz="1600" dirty="0"/>
              <a:t> </a:t>
            </a:r>
            <a:r>
              <a:rPr sz="1600" dirty="0" err="1"/>
              <a:t>более</a:t>
            </a:r>
            <a:r>
              <a:rPr sz="1600" dirty="0"/>
              <a:t> </a:t>
            </a:r>
            <a:r>
              <a:rPr sz="1600" dirty="0" err="1"/>
              <a:t>добросовестной</a:t>
            </a:r>
            <a:r>
              <a:rPr sz="1600" dirty="0"/>
              <a:t> </a:t>
            </a:r>
            <a:r>
              <a:rPr sz="1600" dirty="0" err="1"/>
              <a:t>без</a:t>
            </a:r>
            <a:r>
              <a:rPr sz="1600" dirty="0"/>
              <a:t> </a:t>
            </a:r>
            <a:r>
              <a:rPr sz="1600" dirty="0" err="1"/>
              <a:t>обманов</a:t>
            </a:r>
            <a:r>
              <a:rPr sz="1600" dirty="0"/>
              <a:t> и </a:t>
            </a:r>
            <a:r>
              <a:rPr sz="1600" dirty="0" err="1"/>
              <a:t>уловок</a:t>
            </a:r>
            <a:r>
              <a:rPr sz="1600" dirty="0"/>
              <a:t> в </a:t>
            </a:r>
            <a:r>
              <a:rPr sz="1600" dirty="0" err="1"/>
              <a:t>сторону</a:t>
            </a:r>
            <a:r>
              <a:rPr sz="1600" dirty="0"/>
              <a:t> </a:t>
            </a:r>
            <a:r>
              <a:rPr sz="1600" dirty="0" err="1"/>
              <a:t>покупателей</a:t>
            </a:r>
            <a:r>
              <a:rPr sz="1600" dirty="0"/>
              <a:t>!</a:t>
            </a:r>
          </a:p>
        </p:txBody>
      </p:sp>
      <p:pic>
        <p:nvPicPr>
          <p:cNvPr id="121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99;p14"/>
          <p:cNvSpPr txBox="1">
            <a:spLocks noGrp="1"/>
          </p:cNvSpPr>
          <p:nvPr>
            <p:ph type="title"/>
          </p:nvPr>
        </p:nvSpPr>
        <p:spPr>
          <a:xfrm>
            <a:off x="508074" y="1144895"/>
            <a:ext cx="2377501" cy="49860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Ценность</a:t>
            </a:r>
            <a:endParaRPr dirty="0"/>
          </a:p>
        </p:txBody>
      </p:sp>
      <p:sp>
        <p:nvSpPr>
          <p:cNvPr id="123" name="Google Shape;100;p14"/>
          <p:cNvSpPr txBox="1"/>
          <p:nvPr/>
        </p:nvSpPr>
        <p:spPr>
          <a:xfrm>
            <a:off x="508074" y="4083201"/>
            <a:ext cx="23775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lnSpc>
                <a:spcPct val="90000"/>
              </a:lnSpc>
              <a:defRPr sz="2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Миссия</a:t>
            </a:r>
            <a:endParaRPr dirty="0"/>
          </a:p>
        </p:txBody>
      </p:sp>
      <p:sp>
        <p:nvSpPr>
          <p:cNvPr id="124" name="Google Shape;101;p14"/>
          <p:cNvSpPr txBox="1"/>
          <p:nvPr/>
        </p:nvSpPr>
        <p:spPr>
          <a:xfrm>
            <a:off x="508074" y="4626724"/>
            <a:ext cx="8128001" cy="2308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Наша</a:t>
            </a:r>
            <a:r>
              <a:rPr sz="1600" dirty="0"/>
              <a:t> </a:t>
            </a:r>
            <a:r>
              <a:rPr sz="1600" dirty="0" err="1"/>
              <a:t>цель</a:t>
            </a:r>
            <a:r>
              <a:rPr sz="1600" dirty="0"/>
              <a:t> </a:t>
            </a:r>
            <a:r>
              <a:rPr sz="1600" dirty="0" err="1"/>
              <a:t>создать</a:t>
            </a:r>
            <a:r>
              <a:rPr sz="1600" dirty="0"/>
              <a:t> </a:t>
            </a:r>
            <a:r>
              <a:rPr sz="1600" dirty="0" err="1"/>
              <a:t>уникальное</a:t>
            </a:r>
            <a:r>
              <a:rPr sz="1600" dirty="0"/>
              <a:t> </a:t>
            </a:r>
            <a:r>
              <a:rPr sz="1600" dirty="0" err="1"/>
              <a:t>средство</a:t>
            </a:r>
            <a:r>
              <a:rPr sz="1600" dirty="0"/>
              <a:t> </a:t>
            </a:r>
            <a:r>
              <a:rPr sz="1600" dirty="0" err="1"/>
              <a:t>связи</a:t>
            </a:r>
            <a:r>
              <a:rPr sz="1600" dirty="0"/>
              <a:t> </a:t>
            </a:r>
            <a:r>
              <a:rPr sz="1600" dirty="0" err="1"/>
              <a:t>между</a:t>
            </a:r>
            <a:r>
              <a:rPr sz="1600" dirty="0"/>
              <a:t> </a:t>
            </a:r>
            <a:r>
              <a:rPr sz="1600" dirty="0" err="1"/>
              <a:t>клиентами</a:t>
            </a:r>
            <a:r>
              <a:rPr sz="1600" dirty="0"/>
              <a:t> и </a:t>
            </a:r>
            <a:r>
              <a:rPr sz="1600" dirty="0" err="1"/>
              <a:t>салонами</a:t>
            </a:r>
            <a:r>
              <a:rPr sz="1600" dirty="0"/>
              <a:t>. </a:t>
            </a:r>
            <a:r>
              <a:rPr sz="1600" dirty="0" err="1"/>
              <a:t>Место</a:t>
            </a:r>
            <a:r>
              <a:rPr sz="1600" dirty="0"/>
              <a:t>, </a:t>
            </a:r>
            <a:r>
              <a:rPr sz="1600" dirty="0" err="1"/>
              <a:t>где</a:t>
            </a:r>
            <a:r>
              <a:rPr sz="1600" dirty="0"/>
              <a:t> </a:t>
            </a:r>
            <a:r>
              <a:rPr sz="1600" dirty="0" err="1"/>
              <a:t>происходит</a:t>
            </a:r>
            <a:r>
              <a:rPr sz="1600" dirty="0"/>
              <a:t> </a:t>
            </a:r>
            <a:r>
              <a:rPr sz="1600" dirty="0" err="1"/>
              <a:t>общение</a:t>
            </a:r>
            <a:r>
              <a:rPr sz="1600" dirty="0"/>
              <a:t> и </a:t>
            </a:r>
            <a:r>
              <a:rPr sz="1600" dirty="0" err="1"/>
              <a:t>формирование</a:t>
            </a:r>
            <a:r>
              <a:rPr sz="1600" dirty="0"/>
              <a:t> </a:t>
            </a:r>
            <a:r>
              <a:rPr sz="1600" dirty="0" err="1"/>
              <a:t>спроса</a:t>
            </a:r>
            <a:r>
              <a:rPr sz="1600" dirty="0"/>
              <a:t>. 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Сервис</a:t>
            </a:r>
            <a:r>
              <a:rPr sz="1600" dirty="0"/>
              <a:t> </a:t>
            </a:r>
            <a:r>
              <a:rPr sz="1600" dirty="0" err="1"/>
              <a:t>наделяет</a:t>
            </a:r>
            <a:r>
              <a:rPr sz="1600" dirty="0"/>
              <a:t> </a:t>
            </a:r>
            <a:r>
              <a:rPr sz="1600" dirty="0" err="1"/>
              <a:t>клиента</a:t>
            </a:r>
            <a:r>
              <a:rPr sz="1600" dirty="0"/>
              <a:t> </a:t>
            </a:r>
            <a:r>
              <a:rPr sz="1600" dirty="0" err="1"/>
              <a:t>полномочиями</a:t>
            </a:r>
            <a:r>
              <a:rPr sz="1600" dirty="0"/>
              <a:t> </a:t>
            </a:r>
            <a:r>
              <a:rPr sz="1600" dirty="0" err="1"/>
              <a:t>заказчика</a:t>
            </a:r>
            <a:r>
              <a:rPr sz="1600" dirty="0"/>
              <a:t>, и </a:t>
            </a:r>
            <a:r>
              <a:rPr sz="1600" dirty="0" err="1"/>
              <a:t>дает</a:t>
            </a:r>
            <a:r>
              <a:rPr sz="1600" dirty="0"/>
              <a:t> </a:t>
            </a:r>
            <a:r>
              <a:rPr sz="1600" dirty="0" err="1"/>
              <a:t>ему</a:t>
            </a:r>
            <a:r>
              <a:rPr sz="1600" dirty="0"/>
              <a:t> </a:t>
            </a:r>
            <a:r>
              <a:rPr sz="1600" dirty="0" err="1"/>
              <a:t>возможность</a:t>
            </a:r>
            <a:r>
              <a:rPr sz="1600" dirty="0"/>
              <a:t> </a:t>
            </a:r>
            <a:r>
              <a:rPr sz="1600" dirty="0" err="1"/>
              <a:t>управлять</a:t>
            </a:r>
            <a:r>
              <a:rPr sz="1600" dirty="0"/>
              <a:t> </a:t>
            </a:r>
            <a:r>
              <a:rPr sz="1600" dirty="0" err="1"/>
              <a:t>покупкой</a:t>
            </a:r>
            <a:r>
              <a:rPr sz="1600" dirty="0"/>
              <a:t>. 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Все</a:t>
            </a:r>
            <a:r>
              <a:rPr sz="1600" dirty="0"/>
              <a:t> </a:t>
            </a:r>
            <a:r>
              <a:rPr sz="1600" dirty="0" err="1"/>
              <a:t>просто</a:t>
            </a:r>
            <a:r>
              <a:rPr sz="1600" dirty="0"/>
              <a:t>: </a:t>
            </a:r>
            <a:r>
              <a:rPr sz="1600" dirty="0" err="1"/>
              <a:t>Выгодное</a:t>
            </a:r>
            <a:r>
              <a:rPr sz="1600" dirty="0"/>
              <a:t> </a:t>
            </a:r>
            <a:r>
              <a:rPr sz="1600" dirty="0" err="1"/>
              <a:t>предложение</a:t>
            </a:r>
            <a:r>
              <a:rPr sz="1600" dirty="0"/>
              <a:t> = </a:t>
            </a:r>
            <a:r>
              <a:rPr sz="1600" dirty="0" err="1"/>
              <a:t>сделка</a:t>
            </a:r>
            <a:r>
              <a:rPr sz="1600" dirty="0"/>
              <a:t>. </a:t>
            </a:r>
            <a:r>
              <a:rPr sz="1600" dirty="0" err="1"/>
              <a:t>Инструмент</a:t>
            </a:r>
            <a:r>
              <a:rPr sz="1600" dirty="0"/>
              <a:t> </a:t>
            </a:r>
            <a:r>
              <a:rPr sz="1600" dirty="0" err="1"/>
              <a:t>позволяет</a:t>
            </a:r>
            <a:r>
              <a:rPr sz="1600" dirty="0"/>
              <a:t> </a:t>
            </a:r>
            <a:r>
              <a:rPr sz="1600" dirty="0" err="1"/>
              <a:t>вести</a:t>
            </a:r>
            <a:r>
              <a:rPr sz="1600" dirty="0"/>
              <a:t> </a:t>
            </a:r>
            <a:r>
              <a:rPr sz="1600" dirty="0" err="1"/>
              <a:t>диалог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равных</a:t>
            </a:r>
            <a:r>
              <a:rPr sz="1600" dirty="0"/>
              <a:t>.</a:t>
            </a:r>
          </a:p>
        </p:txBody>
      </p:sp>
      <p:sp>
        <p:nvSpPr>
          <p:cNvPr id="125" name="Google Shape;102;p14"/>
          <p:cNvSpPr txBox="1"/>
          <p:nvPr/>
        </p:nvSpPr>
        <p:spPr>
          <a:xfrm>
            <a:off x="2370285" y="324299"/>
            <a:ext cx="6609742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Видение и ценностное предложение</a:t>
            </a:r>
          </a:p>
        </p:txBody>
      </p:sp>
      <p:sp>
        <p:nvSpPr>
          <p:cNvPr id="126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56;p30"/>
          <p:cNvSpPr txBox="1"/>
          <p:nvPr/>
        </p:nvSpPr>
        <p:spPr>
          <a:xfrm>
            <a:off x="508164" y="1268749"/>
            <a:ext cx="8416389" cy="341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Старт</a:t>
            </a:r>
            <a:r>
              <a:rPr sz="1600" dirty="0"/>
              <a:t> </a:t>
            </a:r>
            <a:r>
              <a:rPr sz="1600" dirty="0" err="1"/>
              <a:t>разработки</a:t>
            </a:r>
            <a:r>
              <a:rPr sz="1600" dirty="0"/>
              <a:t> </a:t>
            </a:r>
            <a:r>
              <a:rPr sz="1600" dirty="0" err="1"/>
              <a:t>проекта</a:t>
            </a:r>
            <a:r>
              <a:rPr sz="1600" dirty="0"/>
              <a:t> - 01.04.2018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Брендинг</a:t>
            </a:r>
            <a:r>
              <a:rPr sz="1600" dirty="0"/>
              <a:t> - 01.06.2018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Поданы</a:t>
            </a:r>
            <a:r>
              <a:rPr sz="1600" dirty="0"/>
              <a:t> </a:t>
            </a:r>
            <a:r>
              <a:rPr sz="1600" dirty="0" err="1"/>
              <a:t>документы</a:t>
            </a:r>
            <a:r>
              <a:rPr sz="1600" dirty="0"/>
              <a:t> в </a:t>
            </a:r>
            <a:r>
              <a:rPr sz="1600" dirty="0" err="1">
                <a:solidFill>
                  <a:srgbClr val="1464DC"/>
                </a:solidFill>
              </a:rPr>
              <a:t>РосПатент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регистрацию</a:t>
            </a:r>
            <a:r>
              <a:rPr sz="1600" dirty="0"/>
              <a:t> </a:t>
            </a:r>
            <a:r>
              <a:rPr sz="1600" dirty="0" err="1"/>
              <a:t>товарного</a:t>
            </a:r>
            <a:r>
              <a:rPr sz="1600" dirty="0"/>
              <a:t> </a:t>
            </a:r>
            <a:r>
              <a:rPr sz="1600" dirty="0" err="1"/>
              <a:t>знака</a:t>
            </a:r>
            <a:r>
              <a:rPr sz="1600" dirty="0"/>
              <a:t> - </a:t>
            </a:r>
            <a:r>
              <a:rPr sz="1600" dirty="0" err="1"/>
              <a:t>октябрь</a:t>
            </a:r>
            <a:r>
              <a:rPr sz="1600" dirty="0"/>
              <a:t> 2018 г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Создание</a:t>
            </a:r>
            <a:r>
              <a:rPr sz="1600" dirty="0"/>
              <a:t> </a:t>
            </a:r>
            <a:r>
              <a:rPr sz="1600" dirty="0" err="1"/>
              <a:t>портала</a:t>
            </a:r>
            <a:r>
              <a:rPr sz="1600" dirty="0"/>
              <a:t> - </a:t>
            </a:r>
            <a:r>
              <a:rPr sz="1600" dirty="0" err="1"/>
              <a:t>май-ноябрь</a:t>
            </a:r>
            <a:r>
              <a:rPr sz="1600" dirty="0"/>
              <a:t> 2018 г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Подписание</a:t>
            </a:r>
            <a:r>
              <a:rPr sz="1600" dirty="0"/>
              <a:t> </a:t>
            </a:r>
            <a:r>
              <a:rPr sz="1600" dirty="0" err="1"/>
              <a:t>соглашений</a:t>
            </a:r>
            <a:r>
              <a:rPr sz="1600" dirty="0"/>
              <a:t> о </a:t>
            </a:r>
            <a:r>
              <a:rPr sz="1600" dirty="0" err="1"/>
              <a:t>сотрудничестве</a:t>
            </a:r>
            <a:r>
              <a:rPr sz="1600" dirty="0"/>
              <a:t> с </a:t>
            </a:r>
            <a:r>
              <a:rPr sz="1600" dirty="0" err="1"/>
              <a:t>дилерами</a:t>
            </a:r>
            <a:r>
              <a:rPr sz="1600" dirty="0"/>
              <a:t> с 01.09.2018 - </a:t>
            </a:r>
            <a:r>
              <a:rPr sz="1600" dirty="0" err="1"/>
              <a:t>более</a:t>
            </a:r>
            <a:r>
              <a:rPr sz="1600" dirty="0"/>
              <a:t> </a:t>
            </a:r>
            <a:r>
              <a:rPr sz="1600" dirty="0" err="1"/>
              <a:t>ключевых</a:t>
            </a:r>
            <a:r>
              <a:rPr sz="1600" dirty="0"/>
              <a:t> </a:t>
            </a:r>
            <a:r>
              <a:rPr sz="1600" dirty="0">
                <a:solidFill>
                  <a:srgbClr val="1464DC"/>
                </a:solidFill>
              </a:rPr>
              <a:t>70 </a:t>
            </a:r>
            <a:r>
              <a:rPr sz="1600" dirty="0" err="1">
                <a:solidFill>
                  <a:srgbClr val="1464DC"/>
                </a:solidFill>
              </a:rPr>
              <a:t>дилеров</a:t>
            </a:r>
            <a:r>
              <a:rPr sz="1600" dirty="0">
                <a:solidFill>
                  <a:srgbClr val="0000FF"/>
                </a:solidFill>
              </a:rPr>
              <a:t> </a:t>
            </a:r>
            <a:r>
              <a:rPr sz="1600" dirty="0"/>
              <a:t>(</a:t>
            </a:r>
            <a:r>
              <a:rPr sz="1600" dirty="0" err="1"/>
              <a:t>адресно</a:t>
            </a:r>
            <a:r>
              <a:rPr sz="1600" dirty="0"/>
              <a:t>)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ноябрь</a:t>
            </a:r>
            <a:r>
              <a:rPr sz="1600" dirty="0"/>
              <a:t> 2018, </a:t>
            </a:r>
            <a:r>
              <a:rPr sz="1600" dirty="0">
                <a:solidFill>
                  <a:srgbClr val="1464DC"/>
                </a:solidFill>
              </a:rPr>
              <a:t>40 - </a:t>
            </a:r>
            <a:r>
              <a:rPr sz="1600" dirty="0" err="1">
                <a:solidFill>
                  <a:srgbClr val="1464DC"/>
                </a:solidFill>
              </a:rPr>
              <a:t>на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согласовании</a:t>
            </a:r>
            <a:r>
              <a:rPr sz="1600" dirty="0"/>
              <a:t> </a:t>
            </a:r>
            <a:r>
              <a:rPr sz="1600" dirty="0" err="1"/>
              <a:t>из</a:t>
            </a:r>
            <a:r>
              <a:rPr sz="1600" dirty="0"/>
              <a:t> 192 </a:t>
            </a:r>
            <a:r>
              <a:rPr sz="1600" dirty="0" err="1"/>
              <a:t>дилеров</a:t>
            </a:r>
            <a:r>
              <a:rPr sz="1600" dirty="0"/>
              <a:t> СПБ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Тестирование</a:t>
            </a:r>
            <a:r>
              <a:rPr sz="1600" dirty="0"/>
              <a:t> </a:t>
            </a:r>
            <a:r>
              <a:rPr sz="1600" dirty="0" err="1"/>
              <a:t>платформы</a:t>
            </a:r>
            <a:r>
              <a:rPr sz="1600" dirty="0"/>
              <a:t> </a:t>
            </a:r>
            <a:r>
              <a:rPr lang="ru-RU" sz="1600" dirty="0" smtClean="0"/>
              <a:t>–</a:t>
            </a:r>
            <a:r>
              <a:rPr sz="1600" dirty="0" smtClean="0"/>
              <a:t> </a:t>
            </a:r>
            <a:r>
              <a:rPr lang="ru-RU" sz="1600" dirty="0" smtClean="0"/>
              <a:t>ноябрь – декабрь </a:t>
            </a:r>
            <a:r>
              <a:rPr sz="1600" dirty="0" smtClean="0"/>
              <a:t>2018</a:t>
            </a:r>
            <a:endParaRPr sz="1600"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Собственные</a:t>
            </a:r>
            <a:r>
              <a:rPr sz="1600" dirty="0"/>
              <a:t> </a:t>
            </a:r>
            <a:r>
              <a:rPr sz="1600" dirty="0" err="1"/>
              <a:t>инвестиции</a:t>
            </a:r>
            <a:r>
              <a:rPr sz="1600" dirty="0"/>
              <a:t> - </a:t>
            </a:r>
            <a:r>
              <a:rPr lang="ru-RU" sz="1600" dirty="0" smtClean="0">
                <a:solidFill>
                  <a:srgbClr val="1464DC"/>
                </a:solidFill>
              </a:rPr>
              <a:t>2 </a:t>
            </a:r>
            <a:r>
              <a:rPr sz="1600" dirty="0" smtClean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млн</a:t>
            </a:r>
            <a:r>
              <a:rPr sz="1600" dirty="0">
                <a:solidFill>
                  <a:srgbClr val="1464DC"/>
                </a:solidFill>
              </a:rPr>
              <a:t>. </a:t>
            </a:r>
            <a:r>
              <a:rPr sz="1600" dirty="0" err="1">
                <a:solidFill>
                  <a:srgbClr val="1464DC"/>
                </a:solidFill>
              </a:rPr>
              <a:t>рублей</a:t>
            </a:r>
            <a:endParaRPr sz="1600" dirty="0">
              <a:solidFill>
                <a:srgbClr val="1464DC"/>
              </a:solidFill>
            </a:endParaRPr>
          </a:p>
        </p:txBody>
      </p:sp>
      <p:pic>
        <p:nvPicPr>
          <p:cNvPr id="204" name="Google Shape;258;p30" descr="Google Shape;258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3053" y="4685026"/>
            <a:ext cx="3026609" cy="194685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Проект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ru-RU" dirty="0" smtClean="0"/>
              <a:t>январь</a:t>
            </a:r>
            <a:r>
              <a:rPr dirty="0" smtClean="0"/>
              <a:t> 201</a:t>
            </a:r>
            <a:r>
              <a:rPr lang="ru-RU" dirty="0" smtClean="0"/>
              <a:t>9</a:t>
            </a:r>
            <a:endParaRPr dirty="0"/>
          </a:p>
        </p:txBody>
      </p:sp>
      <p:pic>
        <p:nvPicPr>
          <p:cNvPr id="206" name="Google Shape;98;p14" descr="Google Shape;98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67;p31" descr="Google Shape;267;p31"/>
          <p:cNvPicPr>
            <a:picLocks noChangeAspect="1"/>
          </p:cNvPicPr>
          <p:nvPr/>
        </p:nvPicPr>
        <p:blipFill>
          <a:blip r:embed="rId2">
            <a:extLst/>
          </a:blip>
          <a:srcRect l="14769" t="6920" r="11013" b="10794"/>
          <a:stretch>
            <a:fillRect/>
          </a:stretch>
        </p:blipFill>
        <p:spPr>
          <a:xfrm>
            <a:off x="469469" y="1184472"/>
            <a:ext cx="2079631" cy="816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Google Shape;268;p31" descr="Google Shape;268;p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3359" y="1466945"/>
            <a:ext cx="2299154" cy="64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Google Shape;269;p31" descr="Google Shape;269;p31"/>
          <p:cNvPicPr>
            <a:picLocks noChangeAspect="1"/>
          </p:cNvPicPr>
          <p:nvPr/>
        </p:nvPicPr>
        <p:blipFill>
          <a:blip r:embed="rId4">
            <a:extLst/>
          </a:blip>
          <a:srcRect l="9371" t="21162" b="22358"/>
          <a:stretch>
            <a:fillRect/>
          </a:stretch>
        </p:blipFill>
        <p:spPr>
          <a:xfrm>
            <a:off x="3233858" y="1320538"/>
            <a:ext cx="2796084" cy="755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oogle Shape;270;p31" descr="Google Shape;270;p3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9705" y="2275741"/>
            <a:ext cx="2299154" cy="884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Google Shape;271;p31" descr="Google Shape;271;p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51792" y="2482482"/>
            <a:ext cx="2348311" cy="92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Google Shape;272;p31" descr="Google Shape;272;p3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83631" y="2655089"/>
            <a:ext cx="2738611" cy="582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Google Shape;273;p31" descr="Google Shape;273;p3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0682" y="3244200"/>
            <a:ext cx="2400432" cy="73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Google Shape;274;p31" descr="Google Shape;274;p31"/>
          <p:cNvPicPr>
            <a:picLocks noChangeAspect="1"/>
          </p:cNvPicPr>
          <p:nvPr/>
        </p:nvPicPr>
        <p:blipFill>
          <a:blip r:embed="rId9">
            <a:extLst/>
          </a:blip>
          <a:srcRect t="29690" b="28126"/>
          <a:stretch>
            <a:fillRect/>
          </a:stretch>
        </p:blipFill>
        <p:spPr>
          <a:xfrm>
            <a:off x="6507812" y="5264536"/>
            <a:ext cx="2096471" cy="884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Google Shape;275;p31" descr="Google Shape;275;p31"/>
          <p:cNvPicPr>
            <a:picLocks noChangeAspect="1"/>
          </p:cNvPicPr>
          <p:nvPr/>
        </p:nvPicPr>
        <p:blipFill>
          <a:blip r:embed="rId10">
            <a:extLst/>
          </a:blip>
          <a:srcRect l="15783" t="30293" r="17051" b="29930"/>
          <a:stretch>
            <a:fillRect/>
          </a:stretch>
        </p:blipFill>
        <p:spPr>
          <a:xfrm>
            <a:off x="6452588" y="3781882"/>
            <a:ext cx="2400605" cy="961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Google Shape;276;p31" descr="Google Shape;276;p3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34298" y="3727344"/>
            <a:ext cx="2795105" cy="73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Google Shape;277;p31" descr="Google Shape;277;p31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87703" y="4522324"/>
            <a:ext cx="2846389" cy="754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Google Shape;278;p31" descr="Google Shape;278;p31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374363" y="4664224"/>
            <a:ext cx="2514976" cy="1676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Google Shape;279;p31" descr="Google Shape;279;p31"/>
          <p:cNvPicPr>
            <a:picLocks noChangeAspect="1"/>
          </p:cNvPicPr>
          <p:nvPr/>
        </p:nvPicPr>
        <p:blipFill>
          <a:blip r:embed="rId14">
            <a:extLst/>
          </a:blip>
          <a:srcRect t="24823" b="20446"/>
          <a:stretch>
            <a:fillRect/>
          </a:stretch>
        </p:blipFill>
        <p:spPr>
          <a:xfrm>
            <a:off x="569894" y="5435578"/>
            <a:ext cx="2081868" cy="113935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Наши партнеры</a:t>
            </a:r>
          </a:p>
        </p:txBody>
      </p:sp>
      <p:pic>
        <p:nvPicPr>
          <p:cNvPr id="223" name="Google Shape;98;p14" descr="Google Shape;98;p14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87;p32"/>
          <p:cNvSpPr txBox="1"/>
          <p:nvPr/>
        </p:nvSpPr>
        <p:spPr>
          <a:xfrm>
            <a:off x="341847" y="2430800"/>
            <a:ext cx="4922401" cy="19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lvl="1" indent="571500">
              <a:lnSpc>
                <a:spcPct val="150000"/>
              </a:lnSpc>
              <a:buClr>
                <a:srgbClr val="434343"/>
              </a:buClr>
              <a:buFont typeface="Arial"/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sz="1800">
              <a:solidFill>
                <a:srgbClr val="434343"/>
              </a:solidFill>
            </a:endParaRPr>
          </a:p>
          <a:p>
            <a:pPr>
              <a:lnSpc>
                <a:spcPct val="150000"/>
              </a:lnSpc>
              <a:buClr>
                <a:srgbClr val="434343"/>
              </a:buClr>
              <a:buFont typeface="Arial"/>
              <a:defRPr sz="18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Почта - </a:t>
            </a:r>
            <a:r>
              <a:rPr u="sng">
                <a:solidFill>
                  <a:srgbClr val="1464DC"/>
                </a:solidFill>
                <a:uFill>
                  <a:solidFill>
                    <a:srgbClr val="0000FF"/>
                  </a:solidFill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2"/>
              </a:rPr>
              <a:t>partners@avicar.ru</a:t>
            </a:r>
          </a:p>
          <a:p>
            <a:pPr>
              <a:lnSpc>
                <a:spcPct val="150000"/>
              </a:lnSpc>
              <a:buClr>
                <a:srgbClr val="434343"/>
              </a:buClr>
              <a:buFont typeface="Arial"/>
              <a:defRPr sz="18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Деменков Андрей – 8 (981) 786 40 60</a:t>
            </a:r>
          </a:p>
          <a:p>
            <a:pPr>
              <a:lnSpc>
                <a:spcPct val="150000"/>
              </a:lnSpc>
              <a:buClr>
                <a:srgbClr val="434343"/>
              </a:buClr>
              <a:buFont typeface="Arial"/>
              <a:defRPr sz="18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Кравченков Игорь – 8 (905) 214 07 07</a:t>
            </a:r>
          </a:p>
        </p:txBody>
      </p:sp>
      <p:pic>
        <p:nvPicPr>
          <p:cNvPr id="227" name="Google Shape;289;p32" descr="Google Shape;289;p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4203" y="886963"/>
            <a:ext cx="4269797" cy="597103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Наши контакты</a:t>
            </a:r>
          </a:p>
        </p:txBody>
      </p:sp>
      <p:pic>
        <p:nvPicPr>
          <p:cNvPr id="229" name="Google Shape;98;p14" descr="Google Shape;98;p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Google Shape;103;p14"/>
          <p:cNvSpPr/>
          <p:nvPr/>
        </p:nvSpPr>
        <p:spPr>
          <a:xfrm flipV="1">
            <a:off x="219447" y="886964"/>
            <a:ext cx="8924553" cy="7436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05083" y="1272900"/>
            <a:ext cx="8128001" cy="44950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solidFill>
                  <a:srgbClr val="1464D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dirty="0" err="1"/>
              <a:t>Вам</a:t>
            </a:r>
            <a:r>
              <a:rPr sz="1600" dirty="0"/>
              <a:t> </a:t>
            </a:r>
            <a:r>
              <a:rPr sz="1600" dirty="0" err="1"/>
              <a:t>нужен</a:t>
            </a:r>
            <a:r>
              <a:rPr sz="1600" dirty="0"/>
              <a:t> </a:t>
            </a:r>
            <a:r>
              <a:rPr sz="1600" dirty="0" err="1"/>
              <a:t>конкретный</a:t>
            </a:r>
            <a:r>
              <a:rPr sz="1600" dirty="0"/>
              <a:t> </a:t>
            </a:r>
            <a:r>
              <a:rPr sz="1600" dirty="0" err="1"/>
              <a:t>автомобиль</a:t>
            </a:r>
            <a:r>
              <a:rPr sz="1600" dirty="0"/>
              <a:t>, </a:t>
            </a:r>
            <a:r>
              <a:rPr sz="1600" dirty="0" err="1"/>
              <a:t>модель</a:t>
            </a:r>
            <a:r>
              <a:rPr sz="1600" dirty="0"/>
              <a:t> и </a:t>
            </a:r>
            <a:r>
              <a:rPr sz="1600" dirty="0" err="1"/>
              <a:t>марка</a:t>
            </a:r>
            <a:r>
              <a:rPr sz="1600" dirty="0"/>
              <a:t> - </a:t>
            </a:r>
            <a:r>
              <a:rPr sz="1600" dirty="0" err="1"/>
              <a:t>Что</a:t>
            </a:r>
            <a:r>
              <a:rPr sz="1600" dirty="0"/>
              <a:t> </a:t>
            </a:r>
            <a:r>
              <a:rPr sz="1600" dirty="0" err="1"/>
              <a:t>вы</a:t>
            </a:r>
            <a:r>
              <a:rPr sz="1600" dirty="0"/>
              <a:t> </a:t>
            </a:r>
            <a:r>
              <a:rPr sz="1600" dirty="0" err="1"/>
              <a:t>делаете</a:t>
            </a:r>
            <a:r>
              <a:rPr sz="1600" dirty="0"/>
              <a:t>?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50000"/>
              <a:buFontTx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Вам</a:t>
            </a:r>
            <a:r>
              <a:rPr sz="1600" dirty="0"/>
              <a:t> </a:t>
            </a:r>
            <a:r>
              <a:rPr sz="1600" dirty="0" err="1"/>
              <a:t>необходимо</a:t>
            </a:r>
            <a:r>
              <a:rPr sz="1600" dirty="0"/>
              <a:t> </a:t>
            </a:r>
            <a:r>
              <a:rPr sz="1600" dirty="0" err="1"/>
              <a:t>гуглить</a:t>
            </a:r>
            <a:r>
              <a:rPr sz="1600" dirty="0"/>
              <a:t> </a:t>
            </a:r>
            <a:r>
              <a:rPr sz="1600" dirty="0" err="1"/>
              <a:t>сайты</a:t>
            </a:r>
            <a:r>
              <a:rPr sz="1600" dirty="0"/>
              <a:t> в </a:t>
            </a:r>
            <a:r>
              <a:rPr sz="1600" dirty="0" err="1"/>
              <a:t>поисках</a:t>
            </a:r>
            <a:r>
              <a:rPr sz="1600" dirty="0"/>
              <a:t> </a:t>
            </a:r>
            <a:r>
              <a:rPr sz="1600" dirty="0" err="1"/>
              <a:t>подходящего</a:t>
            </a:r>
            <a:r>
              <a:rPr sz="1600" dirty="0"/>
              <a:t> </a:t>
            </a:r>
            <a:r>
              <a:rPr sz="1600" dirty="0" err="1"/>
              <a:t>авто</a:t>
            </a:r>
            <a:r>
              <a:rPr sz="1600" dirty="0"/>
              <a:t> – </a:t>
            </a:r>
            <a:r>
              <a:rPr sz="1600" dirty="0" err="1"/>
              <a:t>информация</a:t>
            </a:r>
            <a:r>
              <a:rPr sz="1600" dirty="0"/>
              <a:t> о </a:t>
            </a:r>
            <a:r>
              <a:rPr sz="1600" dirty="0" err="1"/>
              <a:t>наличии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всегда</a:t>
            </a:r>
            <a:r>
              <a:rPr sz="1600" dirty="0"/>
              <a:t> </a:t>
            </a:r>
            <a:r>
              <a:rPr sz="1600" dirty="0" err="1"/>
              <a:t>актуальна</a:t>
            </a:r>
            <a:r>
              <a:rPr sz="1600" dirty="0"/>
              <a:t> – </a:t>
            </a:r>
            <a:r>
              <a:rPr sz="1600" dirty="0" err="1"/>
              <a:t>уходят</a:t>
            </a:r>
            <a:r>
              <a:rPr sz="1600" dirty="0"/>
              <a:t> </a:t>
            </a:r>
            <a:r>
              <a:rPr sz="1600" dirty="0" err="1"/>
              <a:t>часы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50000"/>
              <a:buFontTx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Вы</a:t>
            </a:r>
            <a:r>
              <a:rPr sz="1600" dirty="0"/>
              <a:t> </a:t>
            </a:r>
            <a:r>
              <a:rPr sz="1600" dirty="0" err="1"/>
              <a:t>обзваниваете</a:t>
            </a:r>
            <a:r>
              <a:rPr sz="1600" dirty="0"/>
              <a:t> </a:t>
            </a:r>
            <a:r>
              <a:rPr sz="1600" dirty="0" err="1"/>
              <a:t>салоны</a:t>
            </a:r>
            <a:r>
              <a:rPr sz="1600" dirty="0"/>
              <a:t> и </a:t>
            </a:r>
            <a:r>
              <a:rPr sz="1600" dirty="0" err="1"/>
              <a:t>после</a:t>
            </a:r>
            <a:r>
              <a:rPr sz="1600" dirty="0"/>
              <a:t> </a:t>
            </a:r>
            <a:r>
              <a:rPr sz="1600" dirty="0" err="1"/>
              <a:t>минут</a:t>
            </a:r>
            <a:r>
              <a:rPr sz="1600" dirty="0"/>
              <a:t> </a:t>
            </a:r>
            <a:r>
              <a:rPr sz="1600" dirty="0" err="1"/>
              <a:t>ожиданий</a:t>
            </a:r>
            <a:r>
              <a:rPr sz="1600" dirty="0"/>
              <a:t> </a:t>
            </a:r>
            <a:r>
              <a:rPr sz="1600" dirty="0" err="1"/>
              <a:t>Вас</a:t>
            </a:r>
            <a:r>
              <a:rPr sz="1600" dirty="0"/>
              <a:t> </a:t>
            </a:r>
            <a:r>
              <a:rPr sz="1600" dirty="0" err="1"/>
              <a:t>соединяют</a:t>
            </a:r>
            <a:r>
              <a:rPr sz="1600" dirty="0"/>
              <a:t> </a:t>
            </a:r>
            <a:r>
              <a:rPr sz="1600" dirty="0" err="1"/>
              <a:t>со</a:t>
            </a:r>
            <a:r>
              <a:rPr sz="1600" dirty="0"/>
              <a:t> </a:t>
            </a:r>
            <a:r>
              <a:rPr sz="1600" dirty="0" err="1"/>
              <a:t>специалистом</a:t>
            </a:r>
            <a:r>
              <a:rPr sz="1600" dirty="0"/>
              <a:t>, </a:t>
            </a:r>
            <a:r>
              <a:rPr sz="1600" dirty="0" err="1"/>
              <a:t>который</a:t>
            </a:r>
            <a:r>
              <a:rPr sz="1600" dirty="0"/>
              <a:t> </a:t>
            </a:r>
            <a:r>
              <a:rPr sz="1600" dirty="0" err="1"/>
              <a:t>всячески</a:t>
            </a:r>
            <a:r>
              <a:rPr sz="1600" dirty="0"/>
              <a:t> </a:t>
            </a:r>
            <a:r>
              <a:rPr sz="1600" dirty="0" err="1"/>
              <a:t>будет</a:t>
            </a:r>
            <a:r>
              <a:rPr sz="1600" dirty="0"/>
              <a:t> </a:t>
            </a:r>
            <a:r>
              <a:rPr sz="1600" dirty="0" err="1"/>
              <a:t>звать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тест-драйв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50000"/>
              <a:buFontTx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Съездить</a:t>
            </a:r>
            <a:r>
              <a:rPr sz="1600" dirty="0"/>
              <a:t> и </a:t>
            </a:r>
            <a:r>
              <a:rPr sz="1600" dirty="0" err="1"/>
              <a:t>поговорить</a:t>
            </a:r>
            <a:r>
              <a:rPr sz="1600" dirty="0"/>
              <a:t> с </a:t>
            </a:r>
            <a:r>
              <a:rPr sz="1600" dirty="0" err="1"/>
              <a:t>менеджерами</a:t>
            </a:r>
            <a:r>
              <a:rPr sz="1600" dirty="0"/>
              <a:t> о </a:t>
            </a:r>
            <a:r>
              <a:rPr sz="1600" dirty="0" err="1"/>
              <a:t>наличии</a:t>
            </a:r>
            <a:r>
              <a:rPr sz="1600" dirty="0"/>
              <a:t> и </a:t>
            </a:r>
            <a:r>
              <a:rPr sz="1600" dirty="0" err="1"/>
              <a:t>выгодных</a:t>
            </a:r>
            <a:r>
              <a:rPr sz="1600" dirty="0"/>
              <a:t> </a:t>
            </a:r>
            <a:r>
              <a:rPr sz="1600" dirty="0" err="1"/>
              <a:t>условиях</a:t>
            </a:r>
            <a:r>
              <a:rPr sz="1600" dirty="0"/>
              <a:t> </a:t>
            </a:r>
            <a:r>
              <a:rPr sz="1600" dirty="0" err="1"/>
              <a:t>покупки</a:t>
            </a:r>
            <a:r>
              <a:rPr sz="1600" dirty="0"/>
              <a:t> в </a:t>
            </a:r>
            <a:r>
              <a:rPr sz="1600" dirty="0" err="1"/>
              <a:t>каждом</a:t>
            </a:r>
            <a:r>
              <a:rPr sz="1600" dirty="0"/>
              <a:t> </a:t>
            </a:r>
            <a:r>
              <a:rPr sz="1600" dirty="0" err="1"/>
              <a:t>салоне</a:t>
            </a:r>
            <a:r>
              <a:rPr sz="1600" dirty="0"/>
              <a:t> – </a:t>
            </a:r>
            <a:r>
              <a:rPr sz="1600" dirty="0" err="1"/>
              <a:t>уходят</a:t>
            </a:r>
            <a:r>
              <a:rPr sz="1600" dirty="0"/>
              <a:t> </a:t>
            </a:r>
            <a:r>
              <a:rPr sz="1600" dirty="0" err="1"/>
              <a:t>дни</a:t>
            </a:r>
            <a:r>
              <a:rPr sz="1600" dirty="0"/>
              <a:t> и </a:t>
            </a:r>
            <a:r>
              <a:rPr sz="1600" dirty="0" err="1"/>
              <a:t>недели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50000"/>
              <a:buFontTx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Отвечать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навязчивые</a:t>
            </a:r>
            <a:r>
              <a:rPr sz="1600" dirty="0"/>
              <a:t> </a:t>
            </a:r>
            <a:r>
              <a:rPr sz="1600" dirty="0" err="1"/>
              <a:t>звонки</a:t>
            </a:r>
            <a:r>
              <a:rPr sz="1600" dirty="0"/>
              <a:t> </a:t>
            </a:r>
            <a:r>
              <a:rPr sz="1600" dirty="0" err="1"/>
              <a:t>со</a:t>
            </a:r>
            <a:r>
              <a:rPr sz="1600" dirty="0"/>
              <a:t> </a:t>
            </a:r>
            <a:r>
              <a:rPr sz="1600" dirty="0" err="1"/>
              <a:t>стороны</a:t>
            </a:r>
            <a:r>
              <a:rPr sz="1600" dirty="0"/>
              <a:t> </a:t>
            </a:r>
            <a:r>
              <a:rPr sz="1600" dirty="0" err="1"/>
              <a:t>салонов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50000"/>
              <a:buFontTx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Торговаться</a:t>
            </a:r>
            <a:r>
              <a:rPr sz="1600" dirty="0"/>
              <a:t>, </a:t>
            </a:r>
            <a:r>
              <a:rPr sz="1600" dirty="0" err="1"/>
              <a:t>если</a:t>
            </a:r>
            <a:r>
              <a:rPr sz="1600" dirty="0"/>
              <a:t> </a:t>
            </a:r>
            <a:r>
              <a:rPr sz="1600" dirty="0" err="1"/>
              <a:t>умеете</a:t>
            </a:r>
            <a:r>
              <a:rPr sz="1600" dirty="0"/>
              <a:t>! </a:t>
            </a:r>
            <a:r>
              <a:rPr sz="1600" dirty="0" err="1"/>
              <a:t>Но</a:t>
            </a:r>
            <a:r>
              <a:rPr sz="1600" dirty="0"/>
              <a:t> в </a:t>
            </a:r>
            <a:r>
              <a:rPr sz="1600" dirty="0" err="1"/>
              <a:t>большинстве</a:t>
            </a:r>
            <a:r>
              <a:rPr sz="1600" dirty="0"/>
              <a:t> </a:t>
            </a:r>
            <a:r>
              <a:rPr sz="1600" dirty="0" err="1"/>
              <a:t>случаев</a:t>
            </a:r>
            <a:r>
              <a:rPr sz="1600" dirty="0"/>
              <a:t> </a:t>
            </a:r>
            <a:r>
              <a:rPr sz="1600" dirty="0" err="1"/>
              <a:t>скидки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получите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50000"/>
              <a:buFontTx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Вы</a:t>
            </a:r>
            <a:r>
              <a:rPr sz="1600" dirty="0"/>
              <a:t> </a:t>
            </a:r>
            <a:r>
              <a:rPr sz="1600" dirty="0" err="1"/>
              <a:t>теряете</a:t>
            </a:r>
            <a:r>
              <a:rPr sz="1600" dirty="0"/>
              <a:t> </a:t>
            </a:r>
            <a:r>
              <a:rPr sz="1600" dirty="0" err="1"/>
              <a:t>время</a:t>
            </a:r>
            <a:r>
              <a:rPr sz="1600" dirty="0"/>
              <a:t>, </a:t>
            </a:r>
            <a:r>
              <a:rPr sz="1600" dirty="0" err="1"/>
              <a:t>нервы</a:t>
            </a:r>
            <a:r>
              <a:rPr sz="1600" dirty="0"/>
              <a:t>, </a:t>
            </a:r>
            <a:r>
              <a:rPr sz="1600" dirty="0" err="1"/>
              <a:t>деньги</a:t>
            </a:r>
            <a:r>
              <a:rPr sz="1600" dirty="0"/>
              <a:t>.</a:t>
            </a:r>
          </a:p>
        </p:txBody>
      </p:sp>
      <p:sp>
        <p:nvSpPr>
          <p:cNvPr id="129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Проблема покупателя</a:t>
            </a:r>
          </a:p>
        </p:txBody>
      </p:sp>
      <p:pic>
        <p:nvPicPr>
          <p:cNvPr id="130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13449" y="1275950"/>
            <a:ext cx="8117103" cy="49904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solidFill>
                  <a:srgbClr val="1464D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b="1" dirty="0"/>
              <a:t>К </a:t>
            </a:r>
            <a:r>
              <a:rPr sz="1600" b="1" dirty="0" err="1"/>
              <a:t>вам</a:t>
            </a:r>
            <a:r>
              <a:rPr sz="1600" b="1" dirty="0"/>
              <a:t> </a:t>
            </a:r>
            <a:r>
              <a:rPr sz="1600" b="1" dirty="0" err="1"/>
              <a:t>поступает</a:t>
            </a:r>
            <a:r>
              <a:rPr sz="1600" b="1" dirty="0"/>
              <a:t> </a:t>
            </a:r>
            <a:r>
              <a:rPr sz="1600" b="1" dirty="0" err="1"/>
              <a:t>звонок</a:t>
            </a:r>
            <a:r>
              <a:rPr sz="1600" b="1" dirty="0"/>
              <a:t> </a:t>
            </a:r>
            <a:r>
              <a:rPr sz="1600" b="1" dirty="0" err="1"/>
              <a:t>от</a:t>
            </a:r>
            <a:r>
              <a:rPr sz="1600" b="1" dirty="0"/>
              <a:t> </a:t>
            </a:r>
            <a:r>
              <a:rPr sz="1600" b="1" dirty="0" err="1"/>
              <a:t>потенциального</a:t>
            </a:r>
            <a:r>
              <a:rPr sz="1600" b="1" dirty="0"/>
              <a:t> </a:t>
            </a:r>
            <a:r>
              <a:rPr sz="1600" b="1" dirty="0" err="1"/>
              <a:t>покупателя</a:t>
            </a:r>
            <a:r>
              <a:rPr sz="1600" b="1" dirty="0"/>
              <a:t> </a:t>
            </a:r>
            <a:r>
              <a:rPr sz="1600" b="1" dirty="0" err="1"/>
              <a:t>или</a:t>
            </a:r>
            <a:r>
              <a:rPr sz="1600" b="1" dirty="0"/>
              <a:t> </a:t>
            </a:r>
            <a:r>
              <a:rPr sz="1600" b="1" dirty="0" err="1"/>
              <a:t>визит</a:t>
            </a:r>
            <a:r>
              <a:rPr sz="1600" b="1" dirty="0"/>
              <a:t> в </a:t>
            </a:r>
            <a:r>
              <a:rPr sz="1600" b="1" dirty="0" err="1"/>
              <a:t>салон</a:t>
            </a:r>
            <a:r>
              <a:rPr sz="1600" b="1" dirty="0"/>
              <a:t>!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Вы</a:t>
            </a:r>
            <a:r>
              <a:rPr sz="1600" dirty="0"/>
              <a:t> </a:t>
            </a:r>
            <a:r>
              <a:rPr sz="1600" dirty="0" err="1"/>
              <a:t>рассказываете</a:t>
            </a:r>
            <a:r>
              <a:rPr sz="1600" dirty="0"/>
              <a:t> </a:t>
            </a:r>
            <a:r>
              <a:rPr sz="1600" dirty="0" err="1"/>
              <a:t>ему</a:t>
            </a:r>
            <a:r>
              <a:rPr sz="1600" dirty="0"/>
              <a:t> о </a:t>
            </a:r>
            <a:r>
              <a:rPr sz="1600" dirty="0" err="1"/>
              <a:t>модели</a:t>
            </a:r>
            <a:r>
              <a:rPr sz="1600" dirty="0"/>
              <a:t>, </a:t>
            </a:r>
            <a:r>
              <a:rPr sz="1600" dirty="0" err="1"/>
              <a:t>проводите</a:t>
            </a:r>
            <a:r>
              <a:rPr sz="1600" dirty="0"/>
              <a:t> </a:t>
            </a:r>
            <a:r>
              <a:rPr sz="1600" dirty="0" err="1"/>
              <a:t>тест-драйв</a:t>
            </a:r>
            <a:r>
              <a:rPr sz="1600" dirty="0"/>
              <a:t> – </a:t>
            </a:r>
            <a:r>
              <a:rPr sz="1600" dirty="0" err="1"/>
              <a:t>все</a:t>
            </a:r>
            <a:r>
              <a:rPr sz="1600" dirty="0"/>
              <a:t> </a:t>
            </a:r>
            <a:r>
              <a:rPr sz="1600" dirty="0" err="1"/>
              <a:t>не</a:t>
            </a:r>
            <a:r>
              <a:rPr sz="1600" dirty="0"/>
              <a:t> </a:t>
            </a:r>
            <a:r>
              <a:rPr sz="1600" dirty="0" err="1"/>
              <a:t>меньше</a:t>
            </a:r>
            <a:r>
              <a:rPr sz="1600" dirty="0"/>
              <a:t> 1 </a:t>
            </a:r>
            <a:r>
              <a:rPr sz="1600" dirty="0" err="1"/>
              <a:t>часа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Сопровождаете</a:t>
            </a:r>
            <a:r>
              <a:rPr sz="1600" dirty="0"/>
              <a:t> </a:t>
            </a:r>
            <a:r>
              <a:rPr sz="1600" dirty="0" err="1"/>
              <a:t>клиента</a:t>
            </a:r>
            <a:r>
              <a:rPr sz="1600" dirty="0"/>
              <a:t> </a:t>
            </a:r>
            <a:r>
              <a:rPr sz="1600" dirty="0" err="1"/>
              <a:t>до</a:t>
            </a:r>
            <a:r>
              <a:rPr sz="1600" dirty="0"/>
              <a:t> </a:t>
            </a:r>
            <a:r>
              <a:rPr sz="1600" dirty="0" err="1"/>
              <a:t>кредита</a:t>
            </a:r>
            <a:r>
              <a:rPr sz="1600" dirty="0"/>
              <a:t>/</a:t>
            </a:r>
            <a:r>
              <a:rPr sz="1600" dirty="0" err="1"/>
              <a:t>страховки</a:t>
            </a:r>
            <a:r>
              <a:rPr sz="1600" dirty="0"/>
              <a:t>/trade in;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Делаете</a:t>
            </a:r>
            <a:r>
              <a:rPr sz="1600" dirty="0"/>
              <a:t> </a:t>
            </a:r>
            <a:r>
              <a:rPr sz="1600" dirty="0" err="1"/>
              <a:t>предварительный</a:t>
            </a:r>
            <a:r>
              <a:rPr sz="1600" dirty="0"/>
              <a:t> </a:t>
            </a:r>
            <a:r>
              <a:rPr sz="1600" dirty="0" err="1"/>
              <a:t>расчет</a:t>
            </a:r>
            <a:r>
              <a:rPr sz="1600" dirty="0"/>
              <a:t> </a:t>
            </a:r>
            <a:r>
              <a:rPr sz="1600" dirty="0" err="1"/>
              <a:t>стоимости</a:t>
            </a:r>
            <a:r>
              <a:rPr sz="1600" dirty="0"/>
              <a:t> </a:t>
            </a:r>
            <a:r>
              <a:rPr sz="1600" dirty="0" err="1"/>
              <a:t>автомобиля</a:t>
            </a:r>
            <a:r>
              <a:rPr sz="1600" dirty="0"/>
              <a:t> с </a:t>
            </a:r>
            <a:r>
              <a:rPr sz="1600" dirty="0" err="1"/>
              <a:t>учетом</a:t>
            </a:r>
            <a:r>
              <a:rPr sz="1600" dirty="0"/>
              <a:t> </a:t>
            </a:r>
            <a:r>
              <a:rPr sz="1600" dirty="0" err="1"/>
              <a:t>опций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Клиент</a:t>
            </a:r>
            <a:r>
              <a:rPr sz="1600" dirty="0"/>
              <a:t> </a:t>
            </a:r>
            <a:r>
              <a:rPr sz="1600" dirty="0" err="1"/>
              <a:t>берет</a:t>
            </a:r>
            <a:r>
              <a:rPr sz="1600" dirty="0"/>
              <a:t> </a:t>
            </a:r>
            <a:r>
              <a:rPr sz="1600" dirty="0" err="1"/>
              <a:t>расчет</a:t>
            </a:r>
            <a:r>
              <a:rPr sz="1600" dirty="0"/>
              <a:t> и </a:t>
            </a:r>
            <a:r>
              <a:rPr sz="1600" dirty="0" err="1"/>
              <a:t>уходит</a:t>
            </a:r>
            <a:r>
              <a:rPr sz="1600" dirty="0"/>
              <a:t>/</a:t>
            </a:r>
            <a:r>
              <a:rPr sz="1600" dirty="0" err="1"/>
              <a:t>или</a:t>
            </a:r>
            <a:r>
              <a:rPr sz="1600" dirty="0"/>
              <a:t> </a:t>
            </a:r>
            <a:r>
              <a:rPr sz="1600" dirty="0" err="1"/>
              <a:t>кладет</a:t>
            </a:r>
            <a:r>
              <a:rPr sz="1600" dirty="0"/>
              <a:t> </a:t>
            </a:r>
            <a:r>
              <a:rPr sz="1600" dirty="0" err="1"/>
              <a:t>трубку</a:t>
            </a:r>
            <a:r>
              <a:rPr sz="1600" dirty="0"/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solidFill>
                  <a:srgbClr val="1464D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sz="16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solidFill>
                  <a:srgbClr val="1464D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b="1" dirty="0" err="1"/>
              <a:t>Что</a:t>
            </a:r>
            <a:r>
              <a:rPr sz="1600" b="1" dirty="0"/>
              <a:t> </a:t>
            </a:r>
            <a:r>
              <a:rPr sz="1600" b="1" dirty="0" err="1"/>
              <a:t>он</a:t>
            </a:r>
            <a:r>
              <a:rPr sz="1600" b="1" dirty="0"/>
              <a:t> </a:t>
            </a:r>
            <a:r>
              <a:rPr sz="1600" b="1" dirty="0" err="1"/>
              <a:t>делает</a:t>
            </a:r>
            <a:r>
              <a:rPr sz="1600" b="1" dirty="0"/>
              <a:t>?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Клиент</a:t>
            </a:r>
            <a:r>
              <a:rPr sz="1600" dirty="0"/>
              <a:t> </a:t>
            </a:r>
            <a:r>
              <a:rPr sz="1600" dirty="0" err="1"/>
              <a:t>идет</a:t>
            </a:r>
            <a:r>
              <a:rPr sz="1600" dirty="0"/>
              <a:t>/</a:t>
            </a:r>
            <a:r>
              <a:rPr sz="1600" dirty="0" err="1"/>
              <a:t>звонит</a:t>
            </a:r>
            <a:r>
              <a:rPr sz="1600" dirty="0"/>
              <a:t>  к </a:t>
            </a:r>
            <a:r>
              <a:rPr sz="1600" dirty="0" err="1"/>
              <a:t>другому</a:t>
            </a:r>
            <a:r>
              <a:rPr sz="1600" dirty="0"/>
              <a:t> </a:t>
            </a:r>
            <a:r>
              <a:rPr sz="1600" dirty="0" err="1"/>
              <a:t>дилеру</a:t>
            </a:r>
            <a:r>
              <a:rPr sz="1600" dirty="0"/>
              <a:t> и </a:t>
            </a:r>
            <a:r>
              <a:rPr sz="1600" dirty="0" err="1"/>
              <a:t>проводит</a:t>
            </a:r>
            <a:r>
              <a:rPr sz="1600" dirty="0"/>
              <a:t> </a:t>
            </a:r>
            <a:r>
              <a:rPr sz="1600" dirty="0" err="1"/>
              <a:t>данную</a:t>
            </a:r>
            <a:r>
              <a:rPr sz="1600" dirty="0"/>
              <a:t> </a:t>
            </a:r>
            <a:r>
              <a:rPr sz="1600" dirty="0" err="1"/>
              <a:t>процедуру</a:t>
            </a:r>
            <a:r>
              <a:rPr sz="1600" dirty="0"/>
              <a:t> </a:t>
            </a:r>
            <a:r>
              <a:rPr sz="1600" dirty="0" err="1"/>
              <a:t>заново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400"/>
              <a:defRPr sz="1400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Он</a:t>
            </a:r>
            <a:r>
              <a:rPr sz="1600" dirty="0"/>
              <a:t> </a:t>
            </a:r>
            <a:r>
              <a:rPr sz="1600" dirty="0" err="1"/>
              <a:t>вернется</a:t>
            </a:r>
            <a:r>
              <a:rPr sz="1600" dirty="0"/>
              <a:t> </a:t>
            </a:r>
            <a:r>
              <a:rPr sz="1600" dirty="0" err="1"/>
              <a:t>только</a:t>
            </a:r>
            <a:r>
              <a:rPr sz="1600" dirty="0"/>
              <a:t> </a:t>
            </a:r>
            <a:r>
              <a:rPr sz="1600" dirty="0" err="1"/>
              <a:t>если</a:t>
            </a:r>
            <a:r>
              <a:rPr sz="1600" dirty="0"/>
              <a:t> </a:t>
            </a:r>
            <a:r>
              <a:rPr sz="1600" dirty="0" err="1"/>
              <a:t>ваше</a:t>
            </a:r>
            <a:r>
              <a:rPr sz="1600" dirty="0"/>
              <a:t> </a:t>
            </a:r>
            <a:r>
              <a:rPr sz="1600" dirty="0" err="1"/>
              <a:t>предложение</a:t>
            </a:r>
            <a:r>
              <a:rPr sz="1600" dirty="0"/>
              <a:t> </a:t>
            </a:r>
            <a:r>
              <a:rPr sz="1600" dirty="0" err="1"/>
              <a:t>его</a:t>
            </a:r>
            <a:r>
              <a:rPr sz="1600" dirty="0"/>
              <a:t> </a:t>
            </a:r>
            <a:r>
              <a:rPr sz="1600" dirty="0" err="1"/>
              <a:t>устроит</a:t>
            </a:r>
            <a:r>
              <a:rPr sz="1600" dirty="0"/>
              <a:t>! </a:t>
            </a:r>
            <a:r>
              <a:rPr sz="1600" dirty="0" err="1"/>
              <a:t>Конвертировать</a:t>
            </a:r>
            <a:r>
              <a:rPr sz="1600" dirty="0"/>
              <a:t> </a:t>
            </a:r>
            <a:r>
              <a:rPr sz="1600" dirty="0" err="1"/>
              <a:t>клиента</a:t>
            </a:r>
            <a:r>
              <a:rPr sz="1600" dirty="0"/>
              <a:t> в </a:t>
            </a:r>
            <a:r>
              <a:rPr sz="1600" dirty="0" err="1"/>
              <a:t>салоне</a:t>
            </a:r>
            <a:r>
              <a:rPr sz="1600" dirty="0"/>
              <a:t> </a:t>
            </a:r>
            <a:r>
              <a:rPr sz="1600" dirty="0" err="1"/>
              <a:t>все</a:t>
            </a:r>
            <a:r>
              <a:rPr sz="1600" dirty="0"/>
              <a:t> </a:t>
            </a:r>
            <a:r>
              <a:rPr sz="1600" dirty="0" err="1"/>
              <a:t>сложнее</a:t>
            </a:r>
            <a:r>
              <a:rPr sz="1600" dirty="0"/>
              <a:t> – </a:t>
            </a:r>
            <a:r>
              <a:rPr sz="1600" dirty="0" err="1"/>
              <a:t>клиенты</a:t>
            </a:r>
            <a:r>
              <a:rPr sz="1600" dirty="0"/>
              <a:t> </a:t>
            </a:r>
            <a:r>
              <a:rPr sz="1600" dirty="0" err="1"/>
              <a:t>чувствуют</a:t>
            </a:r>
            <a:r>
              <a:rPr sz="1600" dirty="0"/>
              <a:t> </a:t>
            </a:r>
            <a:r>
              <a:rPr sz="1600" dirty="0" err="1"/>
              <a:t>опытных</a:t>
            </a:r>
            <a:r>
              <a:rPr sz="1600" dirty="0"/>
              <a:t> </a:t>
            </a:r>
            <a:r>
              <a:rPr sz="1600" dirty="0" err="1"/>
              <a:t>продавцов</a:t>
            </a:r>
            <a:r>
              <a:rPr sz="1600" dirty="0"/>
              <a:t> и </a:t>
            </a:r>
            <a:r>
              <a:rPr sz="1600" dirty="0" err="1"/>
              <a:t>все</a:t>
            </a:r>
            <a:r>
              <a:rPr sz="1600" dirty="0"/>
              <a:t> </a:t>
            </a:r>
            <a:r>
              <a:rPr sz="1600" dirty="0" err="1"/>
              <a:t>больше</a:t>
            </a:r>
            <a:r>
              <a:rPr sz="1600" dirty="0"/>
              <a:t> </a:t>
            </a:r>
            <a:r>
              <a:rPr sz="1600" dirty="0" err="1"/>
              <a:t>берут</a:t>
            </a:r>
            <a:r>
              <a:rPr sz="1600" dirty="0"/>
              <a:t> «</a:t>
            </a:r>
            <a:r>
              <a:rPr sz="1600" dirty="0" err="1"/>
              <a:t>паузу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подумать</a:t>
            </a:r>
            <a:r>
              <a:rPr sz="1600" dirty="0"/>
              <a:t>».</a:t>
            </a:r>
          </a:p>
        </p:txBody>
      </p:sp>
      <p:sp>
        <p:nvSpPr>
          <p:cNvPr id="134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Проблема дилера</a:t>
            </a:r>
          </a:p>
        </p:txBody>
      </p:sp>
      <p:pic>
        <p:nvPicPr>
          <p:cNvPr id="135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29;p17"/>
          <p:cNvSpPr txBox="1"/>
          <p:nvPr/>
        </p:nvSpPr>
        <p:spPr>
          <a:xfrm>
            <a:off x="514025" y="1269800"/>
            <a:ext cx="8128001" cy="5217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50000"/>
              </a:lnSpc>
              <a:defRPr>
                <a:solidFill>
                  <a:srgbClr val="1464D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b="1" dirty="0" err="1"/>
              <a:t>Как</a:t>
            </a:r>
            <a:r>
              <a:rPr sz="1600" b="1" dirty="0"/>
              <a:t> </a:t>
            </a:r>
            <a:r>
              <a:rPr sz="1600" b="1" dirty="0" err="1"/>
              <a:t>работает</a:t>
            </a:r>
            <a:r>
              <a:rPr sz="1600" b="1" dirty="0"/>
              <a:t> </a:t>
            </a:r>
            <a:r>
              <a:rPr sz="1600" b="1" dirty="0" err="1"/>
              <a:t>сервис</a:t>
            </a:r>
            <a:r>
              <a:rPr sz="1600" b="1" dirty="0"/>
              <a:t>?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Клиент</a:t>
            </a:r>
            <a:r>
              <a:rPr sz="1600" dirty="0"/>
              <a:t> </a:t>
            </a:r>
            <a:r>
              <a:rPr sz="1600" dirty="0" err="1"/>
              <a:t>заполняет</a:t>
            </a:r>
            <a:r>
              <a:rPr sz="1600" dirty="0"/>
              <a:t> </a:t>
            </a:r>
            <a:r>
              <a:rPr sz="1600" dirty="0" err="1"/>
              <a:t>форму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>
                <a:solidFill>
                  <a:srgbClr val="1464D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sz="1600" u="sng" dirty="0">
                <a:solidFill>
                  <a:srgbClr val="1464DD"/>
                </a:solidFill>
                <a:uFill>
                  <a:solidFill>
                    <a:srgbClr val="0000FF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2"/>
              </a:rPr>
              <a:t>avicar.ru</a:t>
            </a:r>
            <a:r>
              <a:rPr sz="1600" dirty="0"/>
              <a:t>, </a:t>
            </a:r>
            <a:r>
              <a:rPr sz="1600" dirty="0" err="1"/>
              <a:t>где</a:t>
            </a:r>
            <a:r>
              <a:rPr sz="1600" dirty="0"/>
              <a:t> </a:t>
            </a:r>
            <a:r>
              <a:rPr sz="1600" dirty="0" err="1"/>
              <a:t>указывает</a:t>
            </a:r>
            <a:r>
              <a:rPr sz="1600" dirty="0"/>
              <a:t> </a:t>
            </a:r>
            <a:r>
              <a:rPr sz="1600" dirty="0" err="1"/>
              <a:t>характеристики</a:t>
            </a:r>
            <a:r>
              <a:rPr sz="1600" dirty="0"/>
              <a:t> </a:t>
            </a:r>
            <a:r>
              <a:rPr sz="1600" dirty="0" err="1"/>
              <a:t>необходимого</a:t>
            </a:r>
            <a:r>
              <a:rPr sz="1600" dirty="0"/>
              <a:t> </a:t>
            </a:r>
            <a:r>
              <a:rPr sz="1600" dirty="0" err="1"/>
              <a:t>ему</a:t>
            </a:r>
            <a:r>
              <a:rPr sz="1600" dirty="0"/>
              <a:t> </a:t>
            </a:r>
            <a:r>
              <a:rPr sz="1600" dirty="0" err="1"/>
              <a:t>автомобиля</a:t>
            </a:r>
            <a:r>
              <a:rPr sz="1600" dirty="0"/>
              <a:t>.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Заявка</a:t>
            </a:r>
            <a:r>
              <a:rPr sz="1600" dirty="0"/>
              <a:t> </a:t>
            </a:r>
            <a:r>
              <a:rPr sz="1600" dirty="0" err="1"/>
              <a:t>появляется</a:t>
            </a:r>
            <a:r>
              <a:rPr sz="1600" dirty="0"/>
              <a:t> в </a:t>
            </a:r>
            <a:r>
              <a:rPr sz="1600" dirty="0" err="1"/>
              <a:t>системе</a:t>
            </a:r>
            <a:r>
              <a:rPr sz="1600" dirty="0"/>
              <a:t>, и </a:t>
            </a:r>
            <a:r>
              <a:rPr sz="1600" dirty="0" err="1"/>
              <a:t>ее</a:t>
            </a:r>
            <a:r>
              <a:rPr sz="1600" dirty="0"/>
              <a:t> </a:t>
            </a:r>
            <a:r>
              <a:rPr sz="1600" dirty="0" err="1"/>
              <a:t>видят</a:t>
            </a:r>
            <a:r>
              <a:rPr sz="1600" dirty="0"/>
              <a:t> </a:t>
            </a:r>
            <a:r>
              <a:rPr sz="1600" dirty="0" err="1"/>
              <a:t>все</a:t>
            </a:r>
            <a:r>
              <a:rPr sz="1600" dirty="0"/>
              <a:t> </a:t>
            </a:r>
            <a:r>
              <a:rPr sz="1600" dirty="0" err="1"/>
              <a:t>зарегистрированные</a:t>
            </a:r>
            <a:r>
              <a:rPr sz="1600" dirty="0"/>
              <a:t> </a:t>
            </a:r>
            <a:r>
              <a:rPr sz="1600" dirty="0" err="1"/>
              <a:t>дилеры</a:t>
            </a:r>
            <a:r>
              <a:rPr sz="1600" dirty="0"/>
              <a:t>.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Дилеры</a:t>
            </a:r>
            <a:r>
              <a:rPr sz="1600" dirty="0"/>
              <a:t> </a:t>
            </a:r>
            <a:r>
              <a:rPr sz="1600" dirty="0" err="1"/>
              <a:t>формулируют</a:t>
            </a:r>
            <a:r>
              <a:rPr sz="1600" dirty="0"/>
              <a:t> и </a:t>
            </a:r>
            <a:r>
              <a:rPr sz="1600" dirty="0" err="1"/>
              <a:t>отправляют</a:t>
            </a:r>
            <a:r>
              <a:rPr sz="1600" dirty="0"/>
              <a:t> </a:t>
            </a:r>
            <a:r>
              <a:rPr sz="1600" dirty="0" err="1"/>
              <a:t>свои</a:t>
            </a:r>
            <a:r>
              <a:rPr sz="1600" dirty="0"/>
              <a:t> </a:t>
            </a:r>
            <a:r>
              <a:rPr sz="1600" dirty="0" err="1"/>
              <a:t>предложения</a:t>
            </a:r>
            <a:r>
              <a:rPr sz="1600" dirty="0"/>
              <a:t> </a:t>
            </a:r>
            <a:r>
              <a:rPr sz="1600" dirty="0" err="1"/>
              <a:t>клиенту</a:t>
            </a:r>
            <a:r>
              <a:rPr sz="1600" dirty="0"/>
              <a:t>.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Клиент</a:t>
            </a:r>
            <a:r>
              <a:rPr sz="1600" dirty="0"/>
              <a:t> </a:t>
            </a:r>
            <a:r>
              <a:rPr sz="1600" dirty="0" err="1"/>
              <a:t>выбирает</a:t>
            </a:r>
            <a:r>
              <a:rPr sz="1600" dirty="0"/>
              <a:t> </a:t>
            </a:r>
            <a:r>
              <a:rPr sz="1600" dirty="0" err="1"/>
              <a:t>лучшее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себя</a:t>
            </a:r>
            <a:r>
              <a:rPr sz="1600" dirty="0"/>
              <a:t> </a:t>
            </a:r>
            <a:r>
              <a:rPr sz="1600" dirty="0" err="1"/>
              <a:t>предложение</a:t>
            </a:r>
            <a:r>
              <a:rPr sz="1600" dirty="0"/>
              <a:t> и </a:t>
            </a:r>
            <a:r>
              <a:rPr sz="1600" dirty="0" err="1"/>
              <a:t>нажимает</a:t>
            </a:r>
            <a:r>
              <a:rPr sz="1600" dirty="0"/>
              <a:t> «ОК».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Сразу</a:t>
            </a:r>
            <a:r>
              <a:rPr sz="1600" dirty="0"/>
              <a:t> </a:t>
            </a:r>
            <a:r>
              <a:rPr sz="1600" dirty="0" err="1"/>
              <a:t>же</a:t>
            </a:r>
            <a:r>
              <a:rPr sz="1600" dirty="0"/>
              <a:t> </a:t>
            </a:r>
            <a:r>
              <a:rPr sz="1600" dirty="0" err="1"/>
              <a:t>открываются</a:t>
            </a:r>
            <a:r>
              <a:rPr sz="1600" dirty="0"/>
              <a:t> </a:t>
            </a:r>
            <a:r>
              <a:rPr sz="1600" dirty="0" err="1"/>
              <a:t>контакты</a:t>
            </a:r>
            <a:r>
              <a:rPr sz="1600" dirty="0"/>
              <a:t> </a:t>
            </a:r>
            <a:r>
              <a:rPr sz="1600" dirty="0" err="1"/>
              <a:t>дилера</a:t>
            </a:r>
            <a:r>
              <a:rPr sz="1600" dirty="0"/>
              <a:t> и </a:t>
            </a:r>
            <a:r>
              <a:rPr sz="1600" dirty="0" err="1"/>
              <a:t>клиента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связи</a:t>
            </a:r>
            <a:r>
              <a:rPr sz="1600" dirty="0"/>
              <a:t> и </a:t>
            </a:r>
            <a:r>
              <a:rPr sz="1600" dirty="0" err="1"/>
              <a:t>обсуждения</a:t>
            </a:r>
            <a:r>
              <a:rPr sz="1600" dirty="0"/>
              <a:t> </a:t>
            </a:r>
            <a:r>
              <a:rPr sz="1600" dirty="0" err="1"/>
              <a:t>деталей</a:t>
            </a:r>
            <a:r>
              <a:rPr sz="1600" dirty="0"/>
              <a:t> </a:t>
            </a:r>
            <a:r>
              <a:rPr sz="1600" dirty="0" err="1"/>
              <a:t>сделки</a:t>
            </a:r>
            <a:r>
              <a:rPr sz="1600" dirty="0"/>
              <a:t>.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ts val="1400"/>
              <a:buFont typeface="Arial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По</a:t>
            </a:r>
            <a:r>
              <a:rPr sz="1600" dirty="0"/>
              <a:t> </a:t>
            </a:r>
            <a:r>
              <a:rPr sz="1600" dirty="0" err="1"/>
              <a:t>прибытии</a:t>
            </a:r>
            <a:r>
              <a:rPr sz="1600" dirty="0"/>
              <a:t> </a:t>
            </a:r>
            <a:r>
              <a:rPr sz="1600" dirty="0" err="1"/>
              <a:t>клиента</a:t>
            </a:r>
            <a:r>
              <a:rPr sz="1600" dirty="0"/>
              <a:t> в </a:t>
            </a:r>
            <a:r>
              <a:rPr sz="1600" dirty="0" err="1"/>
              <a:t>салон</a:t>
            </a:r>
            <a:r>
              <a:rPr sz="1600" dirty="0"/>
              <a:t> </a:t>
            </a:r>
            <a:r>
              <a:rPr sz="1600" dirty="0" err="1"/>
              <a:t>менеджер</a:t>
            </a:r>
            <a:r>
              <a:rPr sz="1600" dirty="0"/>
              <a:t> </a:t>
            </a:r>
            <a:r>
              <a:rPr sz="1600" dirty="0" err="1"/>
              <a:t>дополнительно</a:t>
            </a:r>
            <a:r>
              <a:rPr sz="1600" dirty="0"/>
              <a:t> </a:t>
            </a:r>
            <a:r>
              <a:rPr sz="1600" dirty="0" err="1"/>
              <a:t>консультирует</a:t>
            </a:r>
            <a:r>
              <a:rPr sz="1600" dirty="0"/>
              <a:t> </a:t>
            </a:r>
            <a:r>
              <a:rPr sz="1600" dirty="0" err="1"/>
              <a:t>его</a:t>
            </a:r>
            <a:r>
              <a:rPr sz="1600" dirty="0"/>
              <a:t>, </a:t>
            </a:r>
            <a:r>
              <a:rPr sz="1600" dirty="0" err="1"/>
              <a:t>помогает</a:t>
            </a:r>
            <a:r>
              <a:rPr sz="1600" dirty="0"/>
              <a:t> </a:t>
            </a:r>
            <a:r>
              <a:rPr sz="1600" dirty="0" err="1"/>
              <a:t>оформить</a:t>
            </a:r>
            <a:r>
              <a:rPr sz="1600" dirty="0"/>
              <a:t> </a:t>
            </a:r>
            <a:r>
              <a:rPr sz="1600" dirty="0" err="1"/>
              <a:t>договор</a:t>
            </a:r>
            <a:r>
              <a:rPr sz="1600" dirty="0"/>
              <a:t> </a:t>
            </a:r>
            <a:r>
              <a:rPr sz="1600" dirty="0" err="1"/>
              <a:t>купли-продажи</a:t>
            </a:r>
            <a:r>
              <a:rPr sz="1600" dirty="0"/>
              <a:t> и </a:t>
            </a:r>
            <a:r>
              <a:rPr sz="1600" dirty="0" err="1"/>
              <a:t>техническую</a:t>
            </a:r>
            <a:r>
              <a:rPr sz="1600" dirty="0"/>
              <a:t> </a:t>
            </a:r>
            <a:r>
              <a:rPr sz="1600" dirty="0" err="1"/>
              <a:t>документацию</a:t>
            </a:r>
            <a:r>
              <a:rPr sz="1600" dirty="0"/>
              <a:t>.</a:t>
            </a:r>
          </a:p>
          <a:p>
            <a:pPr algn="just">
              <a:lnSpc>
                <a:spcPct val="150000"/>
              </a:lnSpc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/>
              <a:t> </a:t>
            </a:r>
          </a:p>
          <a:p>
            <a:pPr algn="just">
              <a:lnSpc>
                <a:spcPct val="15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b="1" dirty="0" err="1"/>
              <a:t>Задача</a:t>
            </a:r>
            <a:r>
              <a:rPr sz="1600" b="1" dirty="0"/>
              <a:t> </a:t>
            </a:r>
            <a:r>
              <a:rPr sz="1600" b="1" dirty="0" err="1"/>
              <a:t>сервиса</a:t>
            </a:r>
            <a:r>
              <a:rPr sz="1600" b="1" dirty="0"/>
              <a:t> 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—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реализовать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максимально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выгодную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сделку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покупке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автомобиля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как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для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клиента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,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так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для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дилера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без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участия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менеджера-посредника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,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ускорив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время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принятия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решения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 о </a:t>
            </a:r>
            <a:r>
              <a:rPr sz="16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покупке</a:t>
            </a:r>
            <a:r>
              <a:rPr sz="1600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</p:txBody>
      </p:sp>
      <p:sp>
        <p:nvSpPr>
          <p:cNvPr id="139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Как это работает?</a:t>
            </a:r>
          </a:p>
        </p:txBody>
      </p:sp>
      <p:pic>
        <p:nvPicPr>
          <p:cNvPr id="140" name="Google Shape;98;p14" descr="Google Shape;98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38;p18"/>
          <p:cNvSpPr txBox="1"/>
          <p:nvPr/>
        </p:nvSpPr>
        <p:spPr>
          <a:xfrm>
            <a:off x="219447" y="1134283"/>
            <a:ext cx="8760580" cy="5409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500" dirty="0" err="1">
                <a:latin typeface="Montserrat Bold"/>
                <a:ea typeface="Montserrat Bold"/>
                <a:cs typeface="Montserrat Bold"/>
                <a:sym typeface="Montserrat Bold"/>
              </a:rPr>
              <a:t>Находит</a:t>
            </a:r>
            <a:r>
              <a:rPr sz="1500"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sz="1500" dirty="0" err="1">
                <a:latin typeface="Montserrat Bold"/>
                <a:ea typeface="Montserrat Bold"/>
                <a:cs typeface="Montserrat Bold"/>
                <a:sym typeface="Montserrat Bold"/>
              </a:rPr>
              <a:t>эффективный</a:t>
            </a:r>
            <a:r>
              <a:rPr sz="1500"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sz="1500" dirty="0" err="1">
                <a:latin typeface="Montserrat Bold"/>
                <a:ea typeface="Montserrat Bold"/>
                <a:cs typeface="Montserrat Bold"/>
                <a:sym typeface="Montserrat Bold"/>
              </a:rPr>
              <a:t>канал</a:t>
            </a:r>
            <a:r>
              <a:rPr sz="1500"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sz="1500" dirty="0" err="1">
                <a:latin typeface="Montserrat Bold"/>
                <a:ea typeface="Montserrat Bold"/>
                <a:cs typeface="Montserrat Bold"/>
                <a:sym typeface="Montserrat Bold"/>
              </a:rPr>
              <a:t>привлечения</a:t>
            </a:r>
            <a:r>
              <a:rPr sz="1500"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sz="1500" dirty="0" err="1">
                <a:latin typeface="Montserrat Bold"/>
                <a:ea typeface="Montserrat Bold"/>
                <a:cs typeface="Montserrat Bold"/>
                <a:sym typeface="Montserrat Bold"/>
              </a:rPr>
              <a:t>клиентов</a:t>
            </a:r>
            <a:r>
              <a:rPr sz="1500" dirty="0"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  <a:r>
              <a:rPr sz="1500" dirty="0"/>
              <a:t> </a:t>
            </a:r>
            <a:r>
              <a:rPr sz="1500" dirty="0" err="1"/>
              <a:t>Платит</a:t>
            </a:r>
            <a:r>
              <a:rPr sz="1500" dirty="0"/>
              <a:t> </a:t>
            </a:r>
            <a:r>
              <a:rPr sz="1500" dirty="0" err="1"/>
              <a:t>только</a:t>
            </a:r>
            <a:r>
              <a:rPr sz="1500" dirty="0"/>
              <a:t> </a:t>
            </a:r>
            <a:r>
              <a:rPr sz="1500" dirty="0" err="1"/>
              <a:t>за</a:t>
            </a:r>
            <a:r>
              <a:rPr sz="1500" dirty="0"/>
              <a:t> </a:t>
            </a:r>
            <a:r>
              <a:rPr sz="1500" dirty="0" err="1"/>
              <a:t>целевого</a:t>
            </a:r>
            <a:r>
              <a:rPr sz="1500" dirty="0"/>
              <a:t> </a:t>
            </a:r>
            <a:r>
              <a:rPr sz="1500" dirty="0" err="1"/>
              <a:t>клиента</a:t>
            </a:r>
            <a:r>
              <a:rPr sz="1500" dirty="0"/>
              <a:t>, а </a:t>
            </a:r>
            <a:r>
              <a:rPr sz="1500" dirty="0" err="1"/>
              <a:t>не</a:t>
            </a:r>
            <a:r>
              <a:rPr sz="1500" dirty="0"/>
              <a:t> </a:t>
            </a:r>
            <a:r>
              <a:rPr sz="1500" dirty="0" err="1"/>
              <a:t>за</a:t>
            </a:r>
            <a:r>
              <a:rPr sz="1500" dirty="0"/>
              <a:t> </a:t>
            </a:r>
            <a:r>
              <a:rPr sz="1500" dirty="0" err="1"/>
              <a:t>клики</a:t>
            </a:r>
            <a:r>
              <a:rPr sz="1500" dirty="0"/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500" dirty="0" err="1"/>
              <a:t>Взаимодействует</a:t>
            </a:r>
            <a:r>
              <a:rPr sz="1500" dirty="0"/>
              <a:t> с </a:t>
            </a:r>
            <a:r>
              <a:rPr sz="1500" dirty="0" err="1"/>
              <a:t>клиентами</a:t>
            </a:r>
            <a:r>
              <a:rPr sz="1500" dirty="0"/>
              <a:t>, </a:t>
            </a:r>
            <a:r>
              <a:rPr sz="1500" dirty="0" err="1"/>
              <a:t>которые</a:t>
            </a:r>
            <a:r>
              <a:rPr sz="1500" dirty="0"/>
              <a:t> </a:t>
            </a:r>
            <a:r>
              <a:rPr sz="1500" dirty="0" err="1"/>
              <a:t>уже</a:t>
            </a:r>
            <a:r>
              <a:rPr sz="1500" dirty="0"/>
              <a:t> </a:t>
            </a:r>
            <a:r>
              <a:rPr sz="1500" dirty="0" err="1"/>
              <a:t>готовы</a:t>
            </a:r>
            <a:r>
              <a:rPr sz="1500" dirty="0"/>
              <a:t> </a:t>
            </a:r>
            <a:r>
              <a:rPr sz="1500" dirty="0" err="1"/>
              <a:t>купить</a:t>
            </a:r>
            <a:r>
              <a:rPr sz="1500" dirty="0"/>
              <a:t>.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Потенциальный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клиент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сокращает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время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принятия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решения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о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сделке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,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так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как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он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еще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до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встречи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согласен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с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ценой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«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пакетами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»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на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автомобиль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. В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салон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приезжает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клиент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,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который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сам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выбрал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ваше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предложение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готов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к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покупке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500" dirty="0" err="1"/>
              <a:t>Работает</a:t>
            </a:r>
            <a:r>
              <a:rPr sz="1500" dirty="0"/>
              <a:t> в </a:t>
            </a:r>
            <a:r>
              <a:rPr sz="1500" dirty="0" err="1"/>
              <a:t>условиях</a:t>
            </a:r>
            <a:r>
              <a:rPr sz="1500" dirty="0"/>
              <a:t> </a:t>
            </a:r>
            <a:r>
              <a:rPr sz="1500" dirty="0" err="1"/>
              <a:t>честной</a:t>
            </a:r>
            <a:r>
              <a:rPr sz="1500" dirty="0"/>
              <a:t> </a:t>
            </a:r>
            <a:r>
              <a:rPr sz="1500" dirty="0" err="1"/>
              <a:t>конкуренции</a:t>
            </a:r>
            <a:r>
              <a:rPr sz="1500" dirty="0"/>
              <a:t>, а </a:t>
            </a:r>
            <a:r>
              <a:rPr sz="1500" dirty="0" err="1"/>
              <a:t>не</a:t>
            </a:r>
            <a:r>
              <a:rPr sz="1500" dirty="0"/>
              <a:t> </a:t>
            </a:r>
            <a:r>
              <a:rPr sz="1500" dirty="0" err="1"/>
              <a:t>объема</a:t>
            </a:r>
            <a:r>
              <a:rPr sz="1500" dirty="0"/>
              <a:t> </a:t>
            </a:r>
            <a:r>
              <a:rPr sz="1500" dirty="0" err="1"/>
              <a:t>бюджета</a:t>
            </a:r>
            <a:r>
              <a:rPr sz="1500" dirty="0"/>
              <a:t>.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На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сервисе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предусмотрена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система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рейтинга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оценкам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клиентов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.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Чем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выше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лояльность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клиентов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к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вам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,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тем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лучше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ваши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позиции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репутация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. ВАЖНО: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платного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вывода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в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топ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нет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500" dirty="0" err="1"/>
              <a:t>Управляет</a:t>
            </a:r>
            <a:r>
              <a:rPr sz="1500" dirty="0"/>
              <a:t> </a:t>
            </a:r>
            <a:r>
              <a:rPr sz="1500" dirty="0" err="1"/>
              <a:t>маркетинговым</a:t>
            </a:r>
            <a:r>
              <a:rPr sz="1500" dirty="0"/>
              <a:t> </a:t>
            </a:r>
            <a:r>
              <a:rPr sz="1500" dirty="0" err="1"/>
              <a:t>бюджетом</a:t>
            </a:r>
            <a:r>
              <a:rPr sz="1500" dirty="0"/>
              <a:t>.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Дилер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вкладывает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деньги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в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проверенные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источники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привлечения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клиентов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платит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только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за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результат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500" dirty="0" err="1"/>
              <a:t>Занимается</a:t>
            </a:r>
            <a:r>
              <a:rPr sz="1500" dirty="0"/>
              <a:t> </a:t>
            </a:r>
            <a:r>
              <a:rPr sz="1500" dirty="0" err="1"/>
              <a:t>продажами</a:t>
            </a:r>
            <a:r>
              <a:rPr sz="1500" dirty="0"/>
              <a:t> в </a:t>
            </a:r>
            <a:r>
              <a:rPr sz="1500" dirty="0" err="1"/>
              <a:t>условиях</a:t>
            </a:r>
            <a:r>
              <a:rPr sz="1500" dirty="0"/>
              <a:t> </a:t>
            </a:r>
            <a:r>
              <a:rPr sz="1500" dirty="0" err="1"/>
              <a:t>многополярности</a:t>
            </a:r>
            <a:r>
              <a:rPr sz="1500" dirty="0"/>
              <a:t> </a:t>
            </a:r>
            <a:r>
              <a:rPr sz="1500" dirty="0" err="1"/>
              <a:t>рынка</a:t>
            </a:r>
            <a:r>
              <a:rPr sz="1500" dirty="0"/>
              <a:t>.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AVICAR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не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копирует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алгоритм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конкурентов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,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не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предлагает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отказаться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привычных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способов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привлечения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клиентов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, а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предлагает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клиенту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иную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схему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выбора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автомобиля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конкретного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sz="150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автосалона</a:t>
            </a:r>
            <a:r>
              <a:rPr sz="1500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</p:txBody>
      </p:sp>
      <p:pic>
        <p:nvPicPr>
          <p:cNvPr id="144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Google Shape;102;p14"/>
          <p:cNvSpPr txBox="1"/>
          <p:nvPr/>
        </p:nvSpPr>
        <p:spPr>
          <a:xfrm>
            <a:off x="2770626" y="51249"/>
            <a:ext cx="6209401" cy="8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Какие задачи решает дилер с помощью AVICAR?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7;p19"/>
          <p:cNvSpPr txBox="1"/>
          <p:nvPr/>
        </p:nvSpPr>
        <p:spPr>
          <a:xfrm>
            <a:off x="511299" y="1264700"/>
            <a:ext cx="8128001" cy="337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Комиссия</a:t>
            </a:r>
            <a:r>
              <a:rPr sz="1600" dirty="0"/>
              <a:t> </a:t>
            </a:r>
            <a:r>
              <a:rPr sz="1600" dirty="0">
                <a:solidFill>
                  <a:srgbClr val="1464DC"/>
                </a:solidFill>
              </a:rPr>
              <a:t>0.8 %</a:t>
            </a:r>
            <a:r>
              <a:rPr sz="1600" dirty="0"/>
              <a:t> </a:t>
            </a:r>
            <a:r>
              <a:rPr sz="1600" dirty="0" err="1"/>
              <a:t>за</a:t>
            </a:r>
            <a:r>
              <a:rPr sz="1600" dirty="0"/>
              <a:t> </a:t>
            </a:r>
            <a:r>
              <a:rPr sz="1600" dirty="0" err="1"/>
              <a:t>сделку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масс-маркета</a:t>
            </a:r>
            <a:r>
              <a:rPr sz="1600" dirty="0"/>
              <a:t>, </a:t>
            </a:r>
            <a:r>
              <a:rPr sz="1600" dirty="0">
                <a:solidFill>
                  <a:srgbClr val="1464DC"/>
                </a:solidFill>
              </a:rPr>
              <a:t>0,5 %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премиум</a:t>
            </a:r>
            <a:r>
              <a:rPr sz="1600" dirty="0"/>
              <a:t> </a:t>
            </a:r>
            <a:r>
              <a:rPr sz="1600" dirty="0" err="1"/>
              <a:t>сегмента</a:t>
            </a:r>
            <a:endParaRPr sz="1600"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Минимальный</a:t>
            </a:r>
            <a:r>
              <a:rPr sz="1600" dirty="0"/>
              <a:t> ФОТ (</a:t>
            </a:r>
            <a:r>
              <a:rPr sz="1600" dirty="0" err="1"/>
              <a:t>дизайнер</a:t>
            </a:r>
            <a:r>
              <a:rPr sz="1600" dirty="0"/>
              <a:t>, </a:t>
            </a:r>
            <a:r>
              <a:rPr sz="1600" dirty="0" err="1"/>
              <a:t>администратор</a:t>
            </a:r>
            <a:r>
              <a:rPr sz="1600" dirty="0"/>
              <a:t> </a:t>
            </a:r>
            <a:r>
              <a:rPr sz="1600" dirty="0" err="1"/>
              <a:t>сайта</a:t>
            </a:r>
            <a:r>
              <a:rPr sz="1600" dirty="0"/>
              <a:t>, </a:t>
            </a:r>
            <a:r>
              <a:rPr sz="1600" dirty="0" err="1"/>
              <a:t>маркетолог</a:t>
            </a:r>
            <a:r>
              <a:rPr sz="1600" dirty="0"/>
              <a:t>, </a:t>
            </a:r>
            <a:r>
              <a:rPr sz="1600" dirty="0" err="1"/>
              <a:t>оператор</a:t>
            </a:r>
            <a:r>
              <a:rPr sz="1600" dirty="0"/>
              <a:t> </a:t>
            </a:r>
            <a:r>
              <a:rPr sz="1600" dirty="0" err="1"/>
              <a:t>колл-центра</a:t>
            </a:r>
            <a:r>
              <a:rPr sz="1600" dirty="0"/>
              <a:t>) \ </a:t>
            </a:r>
            <a:r>
              <a:rPr sz="1600" dirty="0" err="1">
                <a:solidFill>
                  <a:srgbClr val="1464DC"/>
                </a:solidFill>
              </a:rPr>
              <a:t>нет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отдела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продаж</a:t>
            </a:r>
            <a:r>
              <a:rPr sz="1600" dirty="0">
                <a:solidFill>
                  <a:srgbClr val="1464DC"/>
                </a:solidFill>
              </a:rPr>
              <a:t> с </a:t>
            </a:r>
            <a:r>
              <a:rPr sz="1600" dirty="0" err="1">
                <a:solidFill>
                  <a:srgbClr val="1464DC"/>
                </a:solidFill>
              </a:rPr>
              <a:t>большим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количеством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менеджеров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по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продажам</a:t>
            </a:r>
            <a:endParaRPr sz="1600" dirty="0">
              <a:solidFill>
                <a:srgbClr val="A61C00"/>
              </a:solidFill>
            </a:endParaRP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Увеличение</a:t>
            </a:r>
            <a:r>
              <a:rPr sz="1600" dirty="0"/>
              <a:t> </a:t>
            </a:r>
            <a:r>
              <a:rPr sz="1600" dirty="0" err="1"/>
              <a:t>выручки</a:t>
            </a:r>
            <a:r>
              <a:rPr sz="1600" dirty="0"/>
              <a:t> </a:t>
            </a:r>
            <a:r>
              <a:rPr sz="1600" dirty="0" err="1"/>
              <a:t>за</a:t>
            </a:r>
            <a:r>
              <a:rPr sz="1600" dirty="0"/>
              <a:t> </a:t>
            </a:r>
            <a:r>
              <a:rPr sz="1600" dirty="0" err="1"/>
              <a:t>счет</a:t>
            </a:r>
            <a:r>
              <a:rPr sz="1600" dirty="0"/>
              <a:t> </a:t>
            </a:r>
            <a:r>
              <a:rPr sz="1600" dirty="0" err="1"/>
              <a:t>расширения</a:t>
            </a:r>
            <a:r>
              <a:rPr sz="1600" dirty="0"/>
              <a:t> </a:t>
            </a:r>
            <a:r>
              <a:rPr sz="1600" dirty="0" err="1"/>
              <a:t>функций</a:t>
            </a:r>
            <a:r>
              <a:rPr sz="1600" dirty="0"/>
              <a:t> </a:t>
            </a:r>
            <a:r>
              <a:rPr sz="1600" dirty="0" err="1"/>
              <a:t>личного</a:t>
            </a:r>
            <a:r>
              <a:rPr sz="1600" dirty="0"/>
              <a:t> </a:t>
            </a:r>
            <a:r>
              <a:rPr sz="1600" dirty="0" err="1"/>
              <a:t>кабинета</a:t>
            </a:r>
            <a:r>
              <a:rPr sz="1600" dirty="0"/>
              <a:t> </a:t>
            </a:r>
            <a:r>
              <a:rPr sz="1600" dirty="0" err="1"/>
              <a:t>дилера</a:t>
            </a:r>
            <a:r>
              <a:rPr sz="1600" dirty="0"/>
              <a:t> и </a:t>
            </a:r>
            <a:r>
              <a:rPr sz="1600" dirty="0" err="1">
                <a:solidFill>
                  <a:srgbClr val="1464DC"/>
                </a:solidFill>
              </a:rPr>
              <a:t>монетизации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услуг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на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основании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ежемесячной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абонентской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платы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за</a:t>
            </a:r>
            <a:r>
              <a:rPr sz="1600" dirty="0">
                <a:solidFill>
                  <a:srgbClr val="1464DC"/>
                </a:solidFill>
              </a:rPr>
              <a:t> </a:t>
            </a:r>
            <a:r>
              <a:rPr sz="1600" dirty="0" err="1">
                <a:solidFill>
                  <a:srgbClr val="1464DC"/>
                </a:solidFill>
              </a:rPr>
              <a:t>услугу</a:t>
            </a:r>
            <a:r>
              <a:rPr sz="1600" dirty="0"/>
              <a:t> (</a:t>
            </a:r>
            <a:r>
              <a:rPr sz="1600" dirty="0" err="1"/>
              <a:t>контр</a:t>
            </a:r>
            <a:r>
              <a:rPr sz="1600" dirty="0"/>
              <a:t> </a:t>
            </a:r>
            <a:r>
              <a:rPr sz="1600" dirty="0" err="1"/>
              <a:t>офферы</a:t>
            </a:r>
            <a:r>
              <a:rPr sz="1600" dirty="0"/>
              <a:t> в </a:t>
            </a:r>
            <a:r>
              <a:rPr sz="1600" dirty="0" err="1"/>
              <a:t>рамках</a:t>
            </a:r>
            <a:r>
              <a:rPr sz="1600" dirty="0"/>
              <a:t> </a:t>
            </a:r>
            <a:r>
              <a:rPr sz="1600" dirty="0" err="1"/>
              <a:t>моделей</a:t>
            </a:r>
            <a:r>
              <a:rPr sz="1600" dirty="0"/>
              <a:t>, </a:t>
            </a:r>
            <a:r>
              <a:rPr sz="1600" dirty="0" err="1"/>
              <a:t>класса</a:t>
            </a:r>
            <a:r>
              <a:rPr sz="1600" dirty="0"/>
              <a:t> </a:t>
            </a:r>
            <a:r>
              <a:rPr sz="1600" dirty="0" err="1"/>
              <a:t>автомобилей</a:t>
            </a:r>
            <a:r>
              <a:rPr sz="1600" dirty="0"/>
              <a:t>, </a:t>
            </a:r>
            <a:r>
              <a:rPr sz="1600" dirty="0" err="1"/>
              <a:t>повышения</a:t>
            </a:r>
            <a:r>
              <a:rPr sz="1600" dirty="0"/>
              <a:t> </a:t>
            </a:r>
            <a:r>
              <a:rPr sz="1600" dirty="0" err="1"/>
              <a:t>класса</a:t>
            </a:r>
            <a:r>
              <a:rPr sz="1600" dirty="0"/>
              <a:t> </a:t>
            </a:r>
            <a:r>
              <a:rPr sz="1600" dirty="0" err="1"/>
              <a:t>оффера</a:t>
            </a:r>
            <a:r>
              <a:rPr sz="1600" dirty="0"/>
              <a:t>, </a:t>
            </a:r>
            <a:r>
              <a:rPr sz="1600" dirty="0" err="1"/>
              <a:t>групповые</a:t>
            </a:r>
            <a:r>
              <a:rPr sz="1600" dirty="0"/>
              <a:t> </a:t>
            </a:r>
            <a:r>
              <a:rPr sz="1600" dirty="0" err="1"/>
              <a:t>скидки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покупку</a:t>
            </a:r>
            <a:r>
              <a:rPr sz="1600" dirty="0"/>
              <a:t>, </a:t>
            </a:r>
            <a:r>
              <a:rPr sz="1600" dirty="0" err="1"/>
              <a:t>зона</a:t>
            </a:r>
            <a:r>
              <a:rPr sz="1600" dirty="0"/>
              <a:t> </a:t>
            </a:r>
            <a:r>
              <a:rPr sz="1600" dirty="0" err="1"/>
              <a:t>охвата</a:t>
            </a:r>
            <a:r>
              <a:rPr sz="1600" dirty="0"/>
              <a:t> </a:t>
            </a:r>
            <a:r>
              <a:rPr sz="1600" dirty="0" err="1"/>
              <a:t>покупателей</a:t>
            </a:r>
            <a:r>
              <a:rPr sz="1600" dirty="0"/>
              <a:t> в </a:t>
            </a:r>
            <a:r>
              <a:rPr sz="1600" dirty="0" err="1"/>
              <a:t>регионах</a:t>
            </a:r>
            <a:r>
              <a:rPr sz="1600" dirty="0"/>
              <a:t> – </a:t>
            </a:r>
            <a:r>
              <a:rPr sz="1600" dirty="0" err="1"/>
              <a:t>привлечение</a:t>
            </a:r>
            <a:r>
              <a:rPr sz="1600" dirty="0"/>
              <a:t> </a:t>
            </a:r>
            <a:r>
              <a:rPr sz="1600" dirty="0" err="1"/>
              <a:t>покупателей</a:t>
            </a:r>
            <a:r>
              <a:rPr sz="1600" dirty="0"/>
              <a:t> в </a:t>
            </a:r>
            <a:r>
              <a:rPr sz="1600" dirty="0" err="1"/>
              <a:t>салон</a:t>
            </a:r>
            <a:r>
              <a:rPr sz="1600" dirty="0"/>
              <a:t> </a:t>
            </a:r>
            <a:r>
              <a:rPr sz="1600" dirty="0" err="1"/>
              <a:t>локации</a:t>
            </a:r>
            <a:r>
              <a:rPr sz="1600" dirty="0"/>
              <a:t>)</a:t>
            </a:r>
          </a:p>
        </p:txBody>
      </p:sp>
      <p:pic>
        <p:nvPicPr>
          <p:cNvPr id="149" name="Google Shape;149;p19" descr="Google Shape;149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198" y="4828687"/>
            <a:ext cx="7154033" cy="188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Возможности</a:t>
            </a:r>
          </a:p>
        </p:txBody>
      </p:sp>
      <p:pic>
        <p:nvPicPr>
          <p:cNvPr id="151" name="Google Shape;98;p14" descr="Google Shape;98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7;p20" descr="Google Shape;157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3789" y="4050112"/>
            <a:ext cx="4842088" cy="279226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oogle Shape;158;p20"/>
          <p:cNvSpPr txBox="1"/>
          <p:nvPr/>
        </p:nvSpPr>
        <p:spPr>
          <a:xfrm>
            <a:off x="510349" y="1273499"/>
            <a:ext cx="8128001" cy="3785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lnSpc>
                <a:spcPct val="150000"/>
              </a:lnSpc>
              <a:defRPr>
                <a:solidFill>
                  <a:srgbClr val="43434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1600" b="1" dirty="0" err="1"/>
              <a:t>Наши</a:t>
            </a:r>
            <a:r>
              <a:rPr sz="1600" b="1" dirty="0"/>
              <a:t> </a:t>
            </a:r>
            <a:r>
              <a:rPr sz="1600" b="1" dirty="0" err="1"/>
              <a:t>конкурентные</a:t>
            </a:r>
            <a:r>
              <a:rPr sz="1600" b="1" dirty="0"/>
              <a:t> </a:t>
            </a:r>
            <a:r>
              <a:rPr sz="1600" b="1" dirty="0" err="1"/>
              <a:t>преимущества</a:t>
            </a:r>
            <a:r>
              <a:rPr sz="1600" b="1" dirty="0"/>
              <a:t>: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/>
              <a:t>У </a:t>
            </a:r>
            <a:r>
              <a:rPr sz="1600" dirty="0" err="1"/>
              <a:t>нас</a:t>
            </a:r>
            <a:r>
              <a:rPr sz="1600" dirty="0"/>
              <a:t> </a:t>
            </a:r>
            <a:r>
              <a:rPr sz="1600" dirty="0" err="1"/>
              <a:t>прямая</a:t>
            </a:r>
            <a:r>
              <a:rPr sz="1600" dirty="0"/>
              <a:t> </a:t>
            </a:r>
            <a:r>
              <a:rPr sz="1600" dirty="0" err="1"/>
              <a:t>связь</a:t>
            </a:r>
            <a:r>
              <a:rPr sz="1600" dirty="0"/>
              <a:t> </a:t>
            </a:r>
            <a:r>
              <a:rPr sz="1600" dirty="0" err="1"/>
              <a:t>клиента</a:t>
            </a:r>
            <a:r>
              <a:rPr sz="1600" dirty="0"/>
              <a:t> и </a:t>
            </a:r>
            <a:r>
              <a:rPr sz="1600" dirty="0" err="1"/>
              <a:t>менеджера</a:t>
            </a:r>
            <a:r>
              <a:rPr sz="1600" dirty="0"/>
              <a:t> </a:t>
            </a:r>
            <a:r>
              <a:rPr sz="1600" dirty="0" err="1"/>
              <a:t>салона</a:t>
            </a:r>
            <a:r>
              <a:rPr sz="1600" dirty="0"/>
              <a:t> </a:t>
            </a:r>
            <a:r>
              <a:rPr sz="1600" dirty="0" err="1"/>
              <a:t>без</a:t>
            </a:r>
            <a:r>
              <a:rPr sz="1600" dirty="0"/>
              <a:t> </a:t>
            </a:r>
            <a:r>
              <a:rPr sz="1600" dirty="0" err="1"/>
              <a:t>посредников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Современный</a:t>
            </a:r>
            <a:r>
              <a:rPr sz="1600" dirty="0"/>
              <a:t> </a:t>
            </a:r>
            <a:r>
              <a:rPr sz="1600" dirty="0" err="1"/>
              <a:t>дизайн</a:t>
            </a:r>
            <a:r>
              <a:rPr sz="1600" dirty="0"/>
              <a:t> </a:t>
            </a:r>
            <a:r>
              <a:rPr sz="1600" dirty="0" err="1"/>
              <a:t>ресурса</a:t>
            </a:r>
            <a:r>
              <a:rPr sz="1600" dirty="0"/>
              <a:t> и </a:t>
            </a:r>
            <a:r>
              <a:rPr sz="1600" dirty="0" err="1"/>
              <a:t>продуманная</a:t>
            </a:r>
            <a:r>
              <a:rPr sz="1600" dirty="0"/>
              <a:t> </a:t>
            </a:r>
            <a:r>
              <a:rPr sz="1600" dirty="0" err="1"/>
              <a:t>маркетинговая</a:t>
            </a:r>
            <a:r>
              <a:rPr sz="1600" dirty="0"/>
              <a:t> </a:t>
            </a:r>
            <a:r>
              <a:rPr sz="1600" dirty="0" err="1"/>
              <a:t>стратегия</a:t>
            </a:r>
            <a:r>
              <a:rPr sz="1600" dirty="0"/>
              <a:t> </a:t>
            </a:r>
            <a:r>
              <a:rPr sz="1600" dirty="0" err="1"/>
              <a:t>привлечения</a:t>
            </a:r>
            <a:r>
              <a:rPr sz="1600" dirty="0"/>
              <a:t> «</a:t>
            </a:r>
            <a:r>
              <a:rPr sz="1600" dirty="0" err="1"/>
              <a:t>горячих</a:t>
            </a:r>
            <a:r>
              <a:rPr sz="1600" dirty="0"/>
              <a:t> </a:t>
            </a:r>
            <a:r>
              <a:rPr sz="1600" dirty="0" err="1"/>
              <a:t>клиентов</a:t>
            </a:r>
            <a:r>
              <a:rPr sz="1600" dirty="0"/>
              <a:t>»;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Мы</a:t>
            </a:r>
            <a:r>
              <a:rPr sz="1600" dirty="0"/>
              <a:t> НЕ ЛИДОГЕНЕРАТОР, а </a:t>
            </a:r>
            <a:r>
              <a:rPr sz="1600" dirty="0" err="1"/>
              <a:t>двусторонний</a:t>
            </a:r>
            <a:r>
              <a:rPr sz="1600" dirty="0"/>
              <a:t> </a:t>
            </a:r>
            <a:r>
              <a:rPr sz="1600" dirty="0" err="1"/>
              <a:t>сервис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/>
              <a:t>У </a:t>
            </a:r>
            <a:r>
              <a:rPr sz="1600" dirty="0" err="1"/>
              <a:t>нас</a:t>
            </a:r>
            <a:r>
              <a:rPr sz="1600" dirty="0"/>
              <a:t> </a:t>
            </a:r>
            <a:r>
              <a:rPr sz="1600" dirty="0" err="1"/>
              <a:t>лучшие</a:t>
            </a:r>
            <a:r>
              <a:rPr sz="1600" dirty="0"/>
              <a:t> </a:t>
            </a:r>
            <a:r>
              <a:rPr sz="1600" dirty="0" err="1"/>
              <a:t>условия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дилеров</a:t>
            </a:r>
            <a:r>
              <a:rPr sz="1600" dirty="0"/>
              <a:t>;</a:t>
            </a:r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/>
              <a:t>МЫ </a:t>
            </a:r>
            <a:r>
              <a:rPr lang="ru-RU" sz="1600" dirty="0" smtClean="0"/>
              <a:t>за меньшие вложения добиваемся максимальной выгоды</a:t>
            </a:r>
            <a:endParaRPr sz="1600" dirty="0"/>
          </a:p>
          <a:p>
            <a:pPr marL="254000" indent="-254000" algn="just">
              <a:lnSpc>
                <a:spcPct val="150000"/>
              </a:lnSpc>
              <a:buClr>
                <a:srgbClr val="434343"/>
              </a:buClr>
              <a:buSzPct val="150000"/>
              <a:buChar char="•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sz="1600" dirty="0" err="1"/>
              <a:t>Перечень</a:t>
            </a:r>
            <a:r>
              <a:rPr sz="1600" dirty="0"/>
              <a:t> </a:t>
            </a:r>
            <a:r>
              <a:rPr sz="1600" dirty="0" err="1"/>
              <a:t>инструментов</a:t>
            </a:r>
            <a:r>
              <a:rPr sz="1600" dirty="0"/>
              <a:t> в </a:t>
            </a:r>
            <a:r>
              <a:rPr sz="1600" dirty="0" err="1"/>
              <a:t>личных</a:t>
            </a:r>
            <a:r>
              <a:rPr sz="1600" dirty="0"/>
              <a:t> </a:t>
            </a:r>
            <a:r>
              <a:rPr sz="1600" dirty="0" err="1"/>
              <a:t>кабинетах</a:t>
            </a:r>
            <a:r>
              <a:rPr sz="1600" dirty="0"/>
              <a:t>, </a:t>
            </a:r>
            <a:r>
              <a:rPr sz="1600" dirty="0" err="1"/>
              <a:t>позволяющих</a:t>
            </a:r>
            <a:r>
              <a:rPr sz="1600" dirty="0"/>
              <a:t> </a:t>
            </a:r>
            <a:r>
              <a:rPr sz="1600" dirty="0" err="1"/>
              <a:t>каждой</a:t>
            </a:r>
            <a:r>
              <a:rPr sz="1600" dirty="0"/>
              <a:t> </a:t>
            </a:r>
            <a:r>
              <a:rPr sz="1600" dirty="0" err="1"/>
              <a:t>стороне</a:t>
            </a:r>
            <a:r>
              <a:rPr sz="1600" dirty="0"/>
              <a:t> </a:t>
            </a:r>
            <a:r>
              <a:rPr sz="1600" dirty="0" err="1"/>
              <a:t>улучшить</a:t>
            </a:r>
            <a:r>
              <a:rPr sz="1600" dirty="0"/>
              <a:t> </a:t>
            </a:r>
            <a:r>
              <a:rPr sz="1600" dirty="0" err="1"/>
              <a:t>условия</a:t>
            </a:r>
            <a:r>
              <a:rPr sz="1600" dirty="0"/>
              <a:t> </a:t>
            </a:r>
            <a:r>
              <a:rPr sz="1600" dirty="0" err="1"/>
              <a:t>сделки</a:t>
            </a:r>
            <a:r>
              <a:rPr sz="1600" dirty="0" smtClean="0"/>
              <a:t>.</a:t>
            </a:r>
            <a:endParaRPr lang="ru-RU" sz="1600" dirty="0" smtClean="0"/>
          </a:p>
          <a:p>
            <a:pPr algn="just">
              <a:lnSpc>
                <a:spcPct val="150000"/>
              </a:lnSpc>
              <a:buClr>
                <a:srgbClr val="434343"/>
              </a:buClr>
              <a:buSzPct val="150000"/>
              <a:defRPr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sz="1600" dirty="0"/>
          </a:p>
        </p:txBody>
      </p:sp>
      <p:sp>
        <p:nvSpPr>
          <p:cNvPr id="156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Конкуренция</a:t>
            </a:r>
          </a:p>
        </p:txBody>
      </p:sp>
      <p:pic>
        <p:nvPicPr>
          <p:cNvPr id="157" name="Google Shape;98;p14" descr="Google Shape;98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7;p21"/>
          <p:cNvSpPr txBox="1"/>
          <p:nvPr/>
        </p:nvSpPr>
        <p:spPr>
          <a:xfrm>
            <a:off x="185899" y="1059775"/>
            <a:ext cx="4221602" cy="32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>
                <a:solidFill>
                  <a:srgbClr val="17365D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Доходность AUTOSPOT 2018 г* Россия</a:t>
            </a:r>
          </a:p>
        </p:txBody>
      </p:sp>
      <p:sp>
        <p:nvSpPr>
          <p:cNvPr id="161" name="Google Shape;168;p21"/>
          <p:cNvSpPr txBox="1"/>
          <p:nvPr/>
        </p:nvSpPr>
        <p:spPr>
          <a:xfrm>
            <a:off x="4781737" y="1059763"/>
            <a:ext cx="3816425" cy="32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>
                <a:solidFill>
                  <a:srgbClr val="1464DC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Прогноз Доходности Avicar 2019** г</a:t>
            </a:r>
          </a:p>
        </p:txBody>
      </p:sp>
      <p:sp>
        <p:nvSpPr>
          <p:cNvPr id="162" name="Google Shape;169;p21"/>
          <p:cNvSpPr txBox="1"/>
          <p:nvPr/>
        </p:nvSpPr>
        <p:spPr>
          <a:xfrm>
            <a:off x="126999" y="4718949"/>
            <a:ext cx="4107602" cy="938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 i="1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100" dirty="0"/>
              <a:t>* </a:t>
            </a:r>
            <a:r>
              <a:rPr sz="1100" dirty="0" err="1"/>
              <a:t>По</a:t>
            </a:r>
            <a:r>
              <a:rPr sz="1100" dirty="0"/>
              <a:t> </a:t>
            </a:r>
            <a:r>
              <a:rPr sz="1100" dirty="0" err="1"/>
              <a:t>итогу</a:t>
            </a:r>
            <a:r>
              <a:rPr sz="1100" dirty="0"/>
              <a:t> </a:t>
            </a:r>
            <a:r>
              <a:rPr sz="1100" dirty="0" err="1"/>
              <a:t>договорной</a:t>
            </a:r>
            <a:r>
              <a:rPr sz="1100" dirty="0"/>
              <a:t> </a:t>
            </a:r>
            <a:r>
              <a:rPr sz="1100" dirty="0" err="1"/>
              <a:t>Кампании</a:t>
            </a:r>
            <a:r>
              <a:rPr sz="1100" dirty="0"/>
              <a:t> в </a:t>
            </a:r>
            <a:r>
              <a:rPr sz="1100" dirty="0" err="1"/>
              <a:t>октябре</a:t>
            </a:r>
            <a:r>
              <a:rPr sz="1100" dirty="0"/>
              <a:t> 2018 г в СПБ </a:t>
            </a:r>
            <a:r>
              <a:rPr sz="1100" dirty="0" err="1"/>
              <a:t>выяснилось</a:t>
            </a:r>
            <a:r>
              <a:rPr sz="1100" dirty="0"/>
              <a:t>, </a:t>
            </a:r>
            <a:r>
              <a:rPr sz="1100" dirty="0" err="1"/>
              <a:t>что</a:t>
            </a:r>
            <a:r>
              <a:rPr sz="1100" dirty="0"/>
              <a:t> </a:t>
            </a:r>
            <a:r>
              <a:rPr sz="1100" dirty="0" err="1"/>
              <a:t>Автоспот</a:t>
            </a:r>
            <a:r>
              <a:rPr sz="1100" dirty="0"/>
              <a:t> </a:t>
            </a:r>
            <a:r>
              <a:rPr sz="1100" dirty="0" err="1"/>
              <a:t>работает</a:t>
            </a:r>
            <a:r>
              <a:rPr sz="1100" dirty="0"/>
              <a:t> </a:t>
            </a:r>
            <a:r>
              <a:rPr sz="1100" dirty="0" err="1"/>
              <a:t>по</a:t>
            </a:r>
            <a:r>
              <a:rPr sz="1100" dirty="0"/>
              <a:t> </a:t>
            </a:r>
            <a:r>
              <a:rPr sz="1100" dirty="0" err="1"/>
              <a:t>комиссии</a:t>
            </a:r>
            <a:r>
              <a:rPr sz="1100" dirty="0"/>
              <a:t> в 1 %, и </a:t>
            </a:r>
            <a:r>
              <a:rPr sz="1100" dirty="0" err="1"/>
              <a:t>количество</a:t>
            </a:r>
            <a:r>
              <a:rPr sz="1100" dirty="0"/>
              <a:t> </a:t>
            </a:r>
            <a:r>
              <a:rPr sz="1100" dirty="0" err="1"/>
              <a:t>сделок</a:t>
            </a:r>
            <a:r>
              <a:rPr sz="1100" dirty="0"/>
              <a:t> в СПБ </a:t>
            </a:r>
            <a:r>
              <a:rPr sz="1100" dirty="0" err="1"/>
              <a:t>минимально</a:t>
            </a:r>
            <a:r>
              <a:rPr sz="1100" dirty="0"/>
              <a:t>, </a:t>
            </a:r>
            <a:r>
              <a:rPr sz="1100" dirty="0" err="1"/>
              <a:t>многие</a:t>
            </a:r>
            <a:r>
              <a:rPr sz="1100" dirty="0"/>
              <a:t> </a:t>
            </a:r>
            <a:r>
              <a:rPr sz="1100" dirty="0" err="1"/>
              <a:t>не</a:t>
            </a:r>
            <a:r>
              <a:rPr sz="1100" dirty="0"/>
              <a:t> </a:t>
            </a:r>
            <a:r>
              <a:rPr sz="1100" dirty="0" err="1"/>
              <a:t>работают</a:t>
            </a:r>
            <a:r>
              <a:rPr sz="1100" dirty="0"/>
              <a:t> с </a:t>
            </a:r>
            <a:r>
              <a:rPr sz="1100" dirty="0" err="1"/>
              <a:t>ними</a:t>
            </a:r>
            <a:r>
              <a:rPr sz="1100" dirty="0"/>
              <a:t> </a:t>
            </a:r>
            <a:r>
              <a:rPr sz="1100" dirty="0" err="1"/>
              <a:t>вообще</a:t>
            </a:r>
            <a:r>
              <a:rPr sz="1100" dirty="0"/>
              <a:t>. </a:t>
            </a:r>
            <a:r>
              <a:rPr sz="1100" dirty="0" err="1"/>
              <a:t>Неоднократно</a:t>
            </a:r>
            <a:r>
              <a:rPr sz="1100" dirty="0"/>
              <a:t> </a:t>
            </a:r>
            <a:r>
              <a:rPr sz="1100" dirty="0" err="1"/>
              <a:t>Автоспот</a:t>
            </a:r>
            <a:r>
              <a:rPr sz="1100" dirty="0"/>
              <a:t> </a:t>
            </a:r>
            <a:r>
              <a:rPr sz="1100" dirty="0" err="1"/>
              <a:t>завышает</a:t>
            </a:r>
            <a:r>
              <a:rPr sz="1100" dirty="0"/>
              <a:t> </a:t>
            </a:r>
            <a:r>
              <a:rPr sz="1100" dirty="0" err="1"/>
              <a:t>свои</a:t>
            </a:r>
            <a:r>
              <a:rPr sz="1100" dirty="0"/>
              <a:t> </a:t>
            </a:r>
            <a:r>
              <a:rPr sz="1100" dirty="0" err="1"/>
              <a:t>показатели</a:t>
            </a:r>
            <a:endParaRPr sz="1100" dirty="0"/>
          </a:p>
        </p:txBody>
      </p:sp>
      <p:sp>
        <p:nvSpPr>
          <p:cNvPr id="163" name="Google Shape;170;p21"/>
          <p:cNvSpPr txBox="1"/>
          <p:nvPr/>
        </p:nvSpPr>
        <p:spPr>
          <a:xfrm>
            <a:off x="4407499" y="6120024"/>
            <a:ext cx="4641002" cy="83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000" i="1">
                <a:solidFill>
                  <a:srgbClr val="434343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/>
              <a:t>** </a:t>
            </a:r>
            <a:r>
              <a:rPr sz="1200" dirty="0" err="1"/>
              <a:t>приведено</a:t>
            </a:r>
            <a:r>
              <a:rPr sz="1200" dirty="0"/>
              <a:t> </a:t>
            </a:r>
            <a:r>
              <a:rPr sz="1200" dirty="0" err="1"/>
              <a:t>количество</a:t>
            </a:r>
            <a:r>
              <a:rPr sz="1200" dirty="0"/>
              <a:t> </a:t>
            </a:r>
            <a:r>
              <a:rPr sz="1200" dirty="0" err="1"/>
              <a:t>сделок</a:t>
            </a:r>
            <a:r>
              <a:rPr sz="1200" dirty="0"/>
              <a:t> </a:t>
            </a:r>
            <a:r>
              <a:rPr sz="1200" dirty="0" err="1"/>
              <a:t>исходя</a:t>
            </a:r>
            <a:r>
              <a:rPr sz="1200" dirty="0"/>
              <a:t> </a:t>
            </a:r>
            <a:r>
              <a:rPr sz="1200" dirty="0" err="1"/>
              <a:t>из</a:t>
            </a:r>
            <a:r>
              <a:rPr sz="1200" dirty="0"/>
              <a:t> </a:t>
            </a:r>
            <a:r>
              <a:rPr sz="1200" dirty="0" err="1"/>
              <a:t>минимальных</a:t>
            </a:r>
            <a:r>
              <a:rPr sz="1200" dirty="0"/>
              <a:t> </a:t>
            </a:r>
            <a:r>
              <a:rPr sz="1200" dirty="0" err="1"/>
              <a:t>ожиданий</a:t>
            </a:r>
            <a:r>
              <a:rPr sz="1200" dirty="0"/>
              <a:t> в 100 </a:t>
            </a:r>
            <a:r>
              <a:rPr sz="1200" dirty="0" err="1"/>
              <a:t>сделок</a:t>
            </a:r>
            <a:r>
              <a:rPr sz="1200" dirty="0"/>
              <a:t> в </a:t>
            </a:r>
            <a:r>
              <a:rPr sz="1200" dirty="0" err="1"/>
              <a:t>мес</a:t>
            </a:r>
            <a:r>
              <a:rPr sz="1200" dirty="0"/>
              <a:t>, </a:t>
            </a:r>
            <a:r>
              <a:rPr sz="1200" dirty="0" err="1"/>
              <a:t>без</a:t>
            </a:r>
            <a:r>
              <a:rPr sz="1200" dirty="0"/>
              <a:t> </a:t>
            </a:r>
            <a:r>
              <a:rPr sz="1200" dirty="0" err="1"/>
              <a:t>сильных</a:t>
            </a:r>
            <a:r>
              <a:rPr sz="1200" dirty="0"/>
              <a:t> </a:t>
            </a:r>
            <a:r>
              <a:rPr sz="1200" dirty="0" err="1"/>
              <a:t>вложений</a:t>
            </a:r>
            <a:r>
              <a:rPr sz="1200" dirty="0"/>
              <a:t> в </a:t>
            </a:r>
            <a:r>
              <a:rPr sz="1200" dirty="0" err="1" smtClean="0"/>
              <a:t>продвижение</a:t>
            </a:r>
            <a:r>
              <a:rPr lang="ru-RU" sz="1200" dirty="0"/>
              <a:t>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7 млн рублей вложения в продвижение</a:t>
            </a:r>
            <a:endParaRPr sz="1200" dirty="0">
              <a:solidFill>
                <a:srgbClr val="0070C0"/>
              </a:solidFill>
            </a:endParaRPr>
          </a:p>
        </p:txBody>
      </p:sp>
      <p:graphicFrame>
        <p:nvGraphicFramePr>
          <p:cNvPr id="164" name="Google Shape;172;p21"/>
          <p:cNvGraphicFramePr/>
          <p:nvPr/>
        </p:nvGraphicFramePr>
        <p:xfrm>
          <a:off x="123474" y="1445563"/>
          <a:ext cx="4098075" cy="300380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4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Количество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проданных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автомобилей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первого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полугодия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2018 г (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шт</a:t>
                      </a:r>
                      <a:endParaRPr sz="1100" dirty="0">
                        <a:latin typeface="Montserrat Regular"/>
                        <a:ea typeface="Montserrat Regular"/>
                        <a:cs typeface="Montserrat Regular"/>
                        <a:sym typeface="Montserrat Regular"/>
                      </a:endParaRP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849 000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Прогноз на 2018 год (шт) + 13% рост рынка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1 918 740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Средняя стоимость автомобиля (руб)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1 200 000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Общая доля продаж на 2018 г (руб)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2 302 488 000 000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  <a:r>
                        <a:rPr dirty="0" err="1"/>
                        <a:t>Продажи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через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Autospot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первое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полугодие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руб</a:t>
                      </a:r>
                      <a:r>
                        <a:rPr dirty="0"/>
                        <a:t>) (750 </a:t>
                      </a:r>
                      <a:r>
                        <a:rPr dirty="0" err="1"/>
                        <a:t>сделок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мес</a:t>
                      </a:r>
                      <a:r>
                        <a:rPr dirty="0"/>
                        <a:t> и 2 % </a:t>
                      </a:r>
                      <a:r>
                        <a:rPr dirty="0" err="1"/>
                        <a:t>комиссия</a:t>
                      </a:r>
                      <a:r>
                        <a:rPr dirty="0"/>
                        <a:t>)*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Согласно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статье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ведомости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https://rb.ru/news/autospot-investor/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7 500 000 000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Продажи через Autospot 2018 (руб) +13% рост рынка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16 950 000 000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Доля рынка продаж Autospot 2018 (%)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0,74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Выручка Autospot 2018 (руб)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339 000 000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5" name="Google Shape;173;p21"/>
          <p:cNvGraphicFramePr/>
          <p:nvPr>
            <p:extLst>
              <p:ext uri="{D42A27DB-BD31-4B8C-83A1-F6EECF244321}">
                <p14:modId xmlns:p14="http://schemas.microsoft.com/office/powerpoint/2010/main" val="1458107472"/>
              </p:ext>
            </p:extLst>
          </p:nvPr>
        </p:nvGraphicFramePr>
        <p:xfrm>
          <a:off x="4407499" y="1445575"/>
          <a:ext cx="4640949" cy="469316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66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 dirty="0" err="1"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Санкт-Петербург</a:t>
                      </a:r>
                      <a:endParaRPr sz="1200" dirty="0"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Количество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проданных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автомобилей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за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9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мес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2018 г (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шт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),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согласно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Автостат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https://www.autostat.ru/news/36369/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79 800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Прогноз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на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2019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год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(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шт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)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рост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8 %,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согласно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https://www.rbc.ru/business/04/10/2018/5bb5e02d9a7947773e927604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 smtClean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110 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530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Средняя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стоимость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автомобиля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(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руб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1 200 000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Прогноз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емкости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рынка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на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2019 г (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руб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132 636 528 000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  <a:r>
                        <a:rPr dirty="0" err="1"/>
                        <a:t>Прогноз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продаж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через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Avicar</a:t>
                      </a:r>
                      <a:r>
                        <a:rPr dirty="0"/>
                        <a:t> 2019 (</a:t>
                      </a:r>
                      <a:r>
                        <a:rPr dirty="0" err="1"/>
                        <a:t>руб</a:t>
                      </a:r>
                      <a:r>
                        <a:rPr dirty="0"/>
                        <a:t>) </a:t>
                      </a:r>
                      <a:r>
                        <a:rPr dirty="0">
                          <a:solidFill>
                            <a:srgbClr val="0B5394"/>
                          </a:solidFill>
                        </a:rPr>
                        <a:t>(</a:t>
                      </a:r>
                      <a:r>
                        <a:rPr dirty="0" err="1">
                          <a:solidFill>
                            <a:srgbClr val="0B5394"/>
                          </a:solidFill>
                        </a:rPr>
                        <a:t>среднее</a:t>
                      </a:r>
                      <a:r>
                        <a:rPr dirty="0">
                          <a:solidFill>
                            <a:srgbClr val="0B5394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0B5394"/>
                          </a:solidFill>
                        </a:rPr>
                        <a:t>число</a:t>
                      </a:r>
                      <a:r>
                        <a:rPr dirty="0">
                          <a:solidFill>
                            <a:srgbClr val="0B5394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0B5394"/>
                          </a:solidFill>
                        </a:rPr>
                        <a:t>сделок</a:t>
                      </a:r>
                      <a:r>
                        <a:rPr dirty="0">
                          <a:solidFill>
                            <a:srgbClr val="0B5394"/>
                          </a:solidFill>
                        </a:rPr>
                        <a:t> в </a:t>
                      </a:r>
                      <a:r>
                        <a:rPr dirty="0" err="1">
                          <a:solidFill>
                            <a:srgbClr val="0B5394"/>
                          </a:solidFill>
                        </a:rPr>
                        <a:t>мес</a:t>
                      </a:r>
                      <a:r>
                        <a:rPr dirty="0">
                          <a:solidFill>
                            <a:srgbClr val="0B5394"/>
                          </a:solidFill>
                        </a:rPr>
                        <a:t> 100)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1 440 000 000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Доля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рынка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продаж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Avicar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2019 (%)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1,09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1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  <a:r>
                        <a:rPr dirty="0" err="1"/>
                        <a:t>Монетизация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постоянной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выручки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Личного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кабинета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дилера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второй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части</a:t>
                      </a:r>
                      <a:r>
                        <a:rPr dirty="0"/>
                        <a:t> 2019 г 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(100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дилеров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) - 60%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участие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,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взята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стоимость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одной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ставки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5000 р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за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одну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опцию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на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дилера</a:t>
                      </a:r>
                      <a:endParaRPr dirty="0">
                        <a:solidFill>
                          <a:srgbClr val="1155CC"/>
                        </a:solidFill>
                      </a:endParaRP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3 000 000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defRPr>
                      </a:pPr>
                      <a:r>
                        <a:rPr dirty="0" err="1"/>
                        <a:t>Выручка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Avicar</a:t>
                      </a:r>
                      <a:r>
                        <a:rPr dirty="0"/>
                        <a:t> 2019 (</a:t>
                      </a:r>
                      <a:r>
                        <a:rPr dirty="0" err="1"/>
                        <a:t>руб</a:t>
                      </a:r>
                      <a:r>
                        <a:rPr dirty="0"/>
                        <a:t>) 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(0,8 % </a:t>
                      </a:r>
                      <a:r>
                        <a:rPr dirty="0" err="1">
                          <a:solidFill>
                            <a:srgbClr val="1155CC"/>
                          </a:solidFill>
                        </a:rPr>
                        <a:t>комиссия</a:t>
                      </a:r>
                      <a:r>
                        <a:rPr dirty="0">
                          <a:solidFill>
                            <a:srgbClr val="1155CC"/>
                          </a:solidFill>
                        </a:rPr>
                        <a:t>)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11 520 000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1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Выручка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Avicar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2019 (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руб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)+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монетизация</a:t>
                      </a:r>
                      <a:r>
                        <a:rPr sz="1100" dirty="0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 </a:t>
                      </a:r>
                      <a:r>
                        <a:rPr sz="1100" dirty="0" err="1"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кабинета</a:t>
                      </a:r>
                      <a:endParaRPr sz="1100" dirty="0">
                        <a:latin typeface="Montserrat Regular"/>
                        <a:ea typeface="Montserrat Regular"/>
                        <a:cs typeface="Montserrat Regular"/>
                        <a:sym typeface="Montserrat Regular"/>
                      </a:endParaRP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solidFill>
                            <a:srgbClr val="FF0000"/>
                          </a:solidFill>
                          <a:latin typeface="Montserrat Regular"/>
                          <a:ea typeface="Montserrat Regular"/>
                          <a:cs typeface="Montserrat Regular"/>
                          <a:sym typeface="Montserrat Regular"/>
                        </a:rPr>
                        <a:t>14 520 000</a:t>
                      </a:r>
                    </a:p>
                  </a:txBody>
                  <a:tcPr marL="19050" marR="19050" marT="19050" marB="19050" anchor="ctr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6" name="Google Shape;102;p14"/>
          <p:cNvSpPr txBox="1"/>
          <p:nvPr/>
        </p:nvSpPr>
        <p:spPr>
          <a:xfrm>
            <a:off x="2770626" y="324299"/>
            <a:ext cx="6209401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r">
              <a:defRPr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Целевой рынок</a:t>
            </a:r>
          </a:p>
        </p:txBody>
      </p:sp>
      <p:pic>
        <p:nvPicPr>
          <p:cNvPr id="167" name="Google Shape;98;p14" descr="Google Shape;9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83066"/>
            <a:ext cx="1278684" cy="30341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oogle Shape;103;p14"/>
          <p:cNvSpPr/>
          <p:nvPr/>
        </p:nvSpPr>
        <p:spPr>
          <a:xfrm>
            <a:off x="219447" y="894399"/>
            <a:ext cx="8705106" cy="1"/>
          </a:xfrm>
          <a:prstGeom prst="line">
            <a:avLst/>
          </a:prstGeom>
          <a:ln w="38100">
            <a:solidFill>
              <a:srgbClr val="3C78D8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1996</Words>
  <Application>Microsoft Office PowerPoint</Application>
  <PresentationFormat>Экран (4:3)</PresentationFormat>
  <Paragraphs>283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Montserrat Bold</vt:lpstr>
      <vt:lpstr>Montserrat Medium</vt:lpstr>
      <vt:lpstr>Montserrat Regular</vt:lpstr>
      <vt:lpstr>Montserrat SemiBold</vt:lpstr>
      <vt:lpstr>Тема Office</vt:lpstr>
      <vt:lpstr>Презентация PowerPoint</vt:lpstr>
      <vt:lpstr>Ценность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Кравченков Игорь Олегович</dc:creator>
  <cp:lastModifiedBy>User</cp:lastModifiedBy>
  <cp:revision>15</cp:revision>
  <dcterms:modified xsi:type="dcterms:W3CDTF">2019-01-30T10:21:34Z</dcterms:modified>
</cp:coreProperties>
</file>